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5" roundtripDataSignature="AMtx7mjqfeVH9qR+RvmGfCBWWfXhNRgW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 name="Google Shape;131;p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2: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a894e6350_1_103:notes"/>
          <p:cNvSpPr/>
          <p:nvPr>
            <p:ph idx="2" type="sldImg"/>
          </p:nvPr>
        </p:nvSpPr>
        <p:spPr>
          <a:xfrm>
            <a:off x="377946" y="744497"/>
            <a:ext cx="6042300" cy="37224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fa894e6350_1_103:notes"/>
          <p:cNvSpPr txBox="1"/>
          <p:nvPr>
            <p:ph idx="1" type="body"/>
          </p:nvPr>
        </p:nvSpPr>
        <p:spPr>
          <a:xfrm>
            <a:off x="679768" y="4715147"/>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fa894e6350_1_53:notes"/>
          <p:cNvSpPr/>
          <p:nvPr>
            <p:ph idx="2" type="sldImg"/>
          </p:nvPr>
        </p:nvSpPr>
        <p:spPr>
          <a:xfrm>
            <a:off x="377946" y="744497"/>
            <a:ext cx="6042300" cy="37224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fa894e6350_1_53:notes"/>
          <p:cNvSpPr txBox="1"/>
          <p:nvPr>
            <p:ph idx="1" type="body"/>
          </p:nvPr>
        </p:nvSpPr>
        <p:spPr>
          <a:xfrm>
            <a:off x="679768" y="4715147"/>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4: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p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5: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p5: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p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8: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0200d6ead9_2_5: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0200d6ead9_2_5: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9: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7c45d655ed_0_0:notes"/>
          <p:cNvSpPr/>
          <p:nvPr>
            <p:ph idx="2" type="sldImg"/>
          </p:nvPr>
        </p:nvSpPr>
        <p:spPr>
          <a:xfrm>
            <a:off x="377946" y="744497"/>
            <a:ext cx="60423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g37c45d655ed_0_0:notes"/>
          <p:cNvSpPr txBox="1"/>
          <p:nvPr>
            <p:ph idx="1" type="body"/>
          </p:nvPr>
        </p:nvSpPr>
        <p:spPr>
          <a:xfrm>
            <a:off x="679768" y="4715147"/>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0: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p10: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2: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1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3: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1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4: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p1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g37c45d655ed_0_51"/>
          <p:cNvSpPr txBox="1"/>
          <p:nvPr>
            <p:ph type="title"/>
          </p:nvPr>
        </p:nvSpPr>
        <p:spPr>
          <a:xfrm>
            <a:off x="415600" y="593367"/>
            <a:ext cx="11360700" cy="763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g37c45d655ed_0_51"/>
          <p:cNvSpPr txBox="1"/>
          <p:nvPr>
            <p:ph idx="1" type="body"/>
          </p:nvPr>
        </p:nvSpPr>
        <p:spPr>
          <a:xfrm>
            <a:off x="415600" y="1536633"/>
            <a:ext cx="11360700" cy="4555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6" name="Google Shape;26;g37c45d655ed_0_51"/>
          <p:cNvSpPr txBox="1"/>
          <p:nvPr>
            <p:ph idx="12" type="sldNum"/>
          </p:nvPr>
        </p:nvSpPr>
        <p:spPr>
          <a:xfrm>
            <a:off x="11296610" y="6217622"/>
            <a:ext cx="731700" cy="52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p:nvPr>
            <p:ph idx="2" type="pic"/>
          </p:nvPr>
        </p:nvSpPr>
        <p:spPr>
          <a:xfrm>
            <a:off x="5183188" y="987425"/>
            <a:ext cx="6172200" cy="4873625"/>
          </a:xfrm>
          <a:prstGeom prst="rect">
            <a:avLst/>
          </a:prstGeom>
          <a:noFill/>
          <a:ln>
            <a:noFill/>
          </a:ln>
        </p:spPr>
      </p:sp>
      <p:sp>
        <p:nvSpPr>
          <p:cNvPr id="68" name="Google Shape;68;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8" name="Shape 88"/>
        <p:cNvGrpSpPr/>
        <p:nvPr/>
      </p:nvGrpSpPr>
      <p:grpSpPr>
        <a:xfrm>
          <a:off x="0" y="0"/>
          <a:ext cx="0" cy="0"/>
          <a:chOff x="0" y="0"/>
          <a:chExt cx="0" cy="0"/>
        </a:xfrm>
      </p:grpSpPr>
      <p:sp>
        <p:nvSpPr>
          <p:cNvPr id="89" name="Google Shape;89;g3fa894e6350_1_62"/>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90" name="Google Shape;90;g3fa894e6350_1_62"/>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91" name="Google Shape;91;g3fa894e6350_1_6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2" name="Shape 92"/>
        <p:cNvGrpSpPr/>
        <p:nvPr/>
      </p:nvGrpSpPr>
      <p:grpSpPr>
        <a:xfrm>
          <a:off x="0" y="0"/>
          <a:ext cx="0" cy="0"/>
          <a:chOff x="0" y="0"/>
          <a:chExt cx="0" cy="0"/>
        </a:xfrm>
      </p:grpSpPr>
      <p:sp>
        <p:nvSpPr>
          <p:cNvPr id="93" name="Google Shape;93;g3fa894e6350_1_66"/>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94" name="Google Shape;94;g3fa894e6350_1_6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5" name="Shape 95"/>
        <p:cNvGrpSpPr/>
        <p:nvPr/>
      </p:nvGrpSpPr>
      <p:grpSpPr>
        <a:xfrm>
          <a:off x="0" y="0"/>
          <a:ext cx="0" cy="0"/>
          <a:chOff x="0" y="0"/>
          <a:chExt cx="0" cy="0"/>
        </a:xfrm>
      </p:grpSpPr>
      <p:sp>
        <p:nvSpPr>
          <p:cNvPr id="96" name="Google Shape;96;g3fa894e6350_1_6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97" name="Google Shape;97;g3fa894e6350_1_69"/>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98" name="Google Shape;98;g3fa894e6350_1_6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9" name="Shape 99"/>
        <p:cNvGrpSpPr/>
        <p:nvPr/>
      </p:nvGrpSpPr>
      <p:grpSpPr>
        <a:xfrm>
          <a:off x="0" y="0"/>
          <a:ext cx="0" cy="0"/>
          <a:chOff x="0" y="0"/>
          <a:chExt cx="0" cy="0"/>
        </a:xfrm>
      </p:grpSpPr>
      <p:sp>
        <p:nvSpPr>
          <p:cNvPr id="100" name="Google Shape;100;g3fa894e6350_1_73"/>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01" name="Google Shape;101;g3fa894e6350_1_73"/>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02" name="Google Shape;102;g3fa894e6350_1_73"/>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03" name="Google Shape;103;g3fa894e6350_1_7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 name="Shape 104"/>
        <p:cNvGrpSpPr/>
        <p:nvPr/>
      </p:nvGrpSpPr>
      <p:grpSpPr>
        <a:xfrm>
          <a:off x="0" y="0"/>
          <a:ext cx="0" cy="0"/>
          <a:chOff x="0" y="0"/>
          <a:chExt cx="0" cy="0"/>
        </a:xfrm>
      </p:grpSpPr>
      <p:sp>
        <p:nvSpPr>
          <p:cNvPr id="105" name="Google Shape;105;g3fa894e6350_1_7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06" name="Google Shape;106;g3fa894e6350_1_7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7" name="Shape 107"/>
        <p:cNvGrpSpPr/>
        <p:nvPr/>
      </p:nvGrpSpPr>
      <p:grpSpPr>
        <a:xfrm>
          <a:off x="0" y="0"/>
          <a:ext cx="0" cy="0"/>
          <a:chOff x="0" y="0"/>
          <a:chExt cx="0" cy="0"/>
        </a:xfrm>
      </p:grpSpPr>
      <p:sp>
        <p:nvSpPr>
          <p:cNvPr id="108" name="Google Shape;108;g3fa894e6350_1_81"/>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09" name="Google Shape;109;g3fa894e6350_1_81"/>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10" name="Google Shape;110;g3fa894e6350_1_8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1" name="Shape 111"/>
        <p:cNvGrpSpPr/>
        <p:nvPr/>
      </p:nvGrpSpPr>
      <p:grpSpPr>
        <a:xfrm>
          <a:off x="0" y="0"/>
          <a:ext cx="0" cy="0"/>
          <a:chOff x="0" y="0"/>
          <a:chExt cx="0" cy="0"/>
        </a:xfrm>
      </p:grpSpPr>
      <p:sp>
        <p:nvSpPr>
          <p:cNvPr id="112" name="Google Shape;112;g3fa894e6350_1_85"/>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113" name="Google Shape;113;g3fa894e6350_1_8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4" name="Shape 114"/>
        <p:cNvGrpSpPr/>
        <p:nvPr/>
      </p:nvGrpSpPr>
      <p:grpSpPr>
        <a:xfrm>
          <a:off x="0" y="0"/>
          <a:ext cx="0" cy="0"/>
          <a:chOff x="0" y="0"/>
          <a:chExt cx="0" cy="0"/>
        </a:xfrm>
      </p:grpSpPr>
      <p:sp>
        <p:nvSpPr>
          <p:cNvPr id="115" name="Google Shape;115;g3fa894e6350_1_8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g3fa894e6350_1_88"/>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17" name="Google Shape;117;g3fa894e6350_1_88"/>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8" name="Google Shape;118;g3fa894e6350_1_88"/>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19" name="Google Shape;119;g3fa894e6350_1_8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0" name="Shape 120"/>
        <p:cNvGrpSpPr/>
        <p:nvPr/>
      </p:nvGrpSpPr>
      <p:grpSpPr>
        <a:xfrm>
          <a:off x="0" y="0"/>
          <a:ext cx="0" cy="0"/>
          <a:chOff x="0" y="0"/>
          <a:chExt cx="0" cy="0"/>
        </a:xfrm>
      </p:grpSpPr>
      <p:sp>
        <p:nvSpPr>
          <p:cNvPr id="121" name="Google Shape;121;g3fa894e6350_1_94"/>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122" name="Google Shape;122;g3fa894e6350_1_9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3" name="Shape 123"/>
        <p:cNvGrpSpPr/>
        <p:nvPr/>
      </p:nvGrpSpPr>
      <p:grpSpPr>
        <a:xfrm>
          <a:off x="0" y="0"/>
          <a:ext cx="0" cy="0"/>
          <a:chOff x="0" y="0"/>
          <a:chExt cx="0" cy="0"/>
        </a:xfrm>
      </p:grpSpPr>
      <p:sp>
        <p:nvSpPr>
          <p:cNvPr id="124" name="Google Shape;124;g3fa894e6350_1_97"/>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25" name="Google Shape;125;g3fa894e6350_1_97"/>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126" name="Google Shape;126;g3fa894e6350_1_9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7" name="Shape 127"/>
        <p:cNvGrpSpPr/>
        <p:nvPr/>
      </p:nvGrpSpPr>
      <p:grpSpPr>
        <a:xfrm>
          <a:off x="0" y="0"/>
          <a:ext cx="0" cy="0"/>
          <a:chOff x="0" y="0"/>
          <a:chExt cx="0" cy="0"/>
        </a:xfrm>
      </p:grpSpPr>
      <p:sp>
        <p:nvSpPr>
          <p:cNvPr id="128" name="Google Shape;128;g3fa894e6350_1_10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4" name="Shape 84"/>
        <p:cNvGrpSpPr/>
        <p:nvPr/>
      </p:nvGrpSpPr>
      <p:grpSpPr>
        <a:xfrm>
          <a:off x="0" y="0"/>
          <a:ext cx="0" cy="0"/>
          <a:chOff x="0" y="0"/>
          <a:chExt cx="0" cy="0"/>
        </a:xfrm>
      </p:grpSpPr>
      <p:sp>
        <p:nvSpPr>
          <p:cNvPr id="85" name="Google Shape;85;g3fa894e6350_1_5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86" name="Google Shape;86;g3fa894e6350_1_5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87" name="Google Shape;87;g3fa894e6350_1_5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7.jp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1" Type="http://schemas.openxmlformats.org/officeDocument/2006/relationships/image" Target="../media/image4.jpg"/><Relationship Id="rId10"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5.jpg"/><Relationship Id="rId9" Type="http://schemas.openxmlformats.org/officeDocument/2006/relationships/image" Target="../media/image9.jpg"/><Relationship Id="rId5" Type="http://schemas.openxmlformats.org/officeDocument/2006/relationships/image" Target="../media/image12.jpg"/><Relationship Id="rId6" Type="http://schemas.openxmlformats.org/officeDocument/2006/relationships/image" Target="../media/image1.png"/><Relationship Id="rId7" Type="http://schemas.openxmlformats.org/officeDocument/2006/relationships/image" Target="../media/image6.jpg"/><Relationship Id="rId8"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13.png"/><Relationship Id="rId5" Type="http://schemas.openxmlformats.org/officeDocument/2006/relationships/image" Target="../media/image18.png"/><Relationship Id="rId6"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9FC"/>
            </a:gs>
            <a:gs pos="21000">
              <a:srgbClr val="F6F9FC"/>
            </a:gs>
            <a:gs pos="44000">
              <a:srgbClr val="B3D1EC"/>
            </a:gs>
            <a:gs pos="65000">
              <a:srgbClr val="B3D1EC"/>
            </a:gs>
            <a:gs pos="95000">
              <a:srgbClr val="CCE0F2"/>
            </a:gs>
            <a:gs pos="100000">
              <a:srgbClr val="CCE0F2"/>
            </a:gs>
          </a:gsLst>
          <a:lin ang="10800000" scaled="0"/>
        </a:gradFill>
      </p:bgPr>
    </p:bg>
    <p:spTree>
      <p:nvGrpSpPr>
        <p:cNvPr id="132" name="Shape 132"/>
        <p:cNvGrpSpPr/>
        <p:nvPr/>
      </p:nvGrpSpPr>
      <p:grpSpPr>
        <a:xfrm>
          <a:off x="0" y="0"/>
          <a:ext cx="0" cy="0"/>
          <a:chOff x="0" y="0"/>
          <a:chExt cx="0" cy="0"/>
        </a:xfrm>
      </p:grpSpPr>
      <p:sp>
        <p:nvSpPr>
          <p:cNvPr id="133" name="Google Shape;133;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en-GB" sz="8800"/>
            </a:br>
            <a:br>
              <a:rPr lang="en-GB" sz="9800"/>
            </a:br>
            <a:r>
              <a:rPr lang="en-GB" sz="9800"/>
              <a:t>Welcome to </a:t>
            </a:r>
            <a:br>
              <a:rPr lang="en-GB" sz="9800"/>
            </a:br>
            <a:r>
              <a:rPr lang="en-GB" sz="9800"/>
              <a:t>Year Five</a:t>
            </a:r>
            <a:endParaRPr sz="9800"/>
          </a:p>
        </p:txBody>
      </p:sp>
      <p:sp>
        <p:nvSpPr>
          <p:cNvPr id="134" name="Google Shape;134;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None/>
            </a:pPr>
            <a:r>
              <a:rPr lang="en-GB" sz="5400" cap="none"/>
              <a:t>5M – Mrs McGhee</a:t>
            </a:r>
            <a:endParaRPr/>
          </a:p>
          <a:p>
            <a:pPr indent="0" lvl="0" marL="0" rtl="0" algn="ctr">
              <a:lnSpc>
                <a:spcPct val="90000"/>
              </a:lnSpc>
              <a:spcBef>
                <a:spcPts val="1000"/>
              </a:spcBef>
              <a:spcAft>
                <a:spcPts val="0"/>
              </a:spcAft>
              <a:buClr>
                <a:schemeClr val="dk1"/>
              </a:buClr>
              <a:buSzPts val="5400"/>
              <a:buNone/>
            </a:pPr>
            <a:r>
              <a:rPr lang="en-GB" sz="5400" cap="none"/>
              <a:t>5DR – Mrs Day/Mrs Reeve</a:t>
            </a:r>
            <a:endParaRPr/>
          </a:p>
        </p:txBody>
      </p:sp>
      <p:pic>
        <p:nvPicPr>
          <p:cNvPr descr="BW" id="135" name="Google Shape;135;p1"/>
          <p:cNvPicPr preferRelativeResize="0"/>
          <p:nvPr/>
        </p:nvPicPr>
        <p:blipFill rotWithShape="1">
          <a:blip r:embed="rId3">
            <a:alphaModFix/>
          </a:blip>
          <a:srcRect b="0" l="0" r="0" t="0"/>
          <a:stretch/>
        </p:blipFill>
        <p:spPr>
          <a:xfrm>
            <a:off x="10668000" y="5202238"/>
            <a:ext cx="1495425" cy="16557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39" name="Shape 139"/>
        <p:cNvGrpSpPr/>
        <p:nvPr/>
      </p:nvGrpSpPr>
      <p:grpSpPr>
        <a:xfrm>
          <a:off x="0" y="0"/>
          <a:ext cx="0" cy="0"/>
          <a:chOff x="0" y="0"/>
          <a:chExt cx="0" cy="0"/>
        </a:xfrm>
      </p:grpSpPr>
      <p:sp>
        <p:nvSpPr>
          <p:cNvPr id="140" name="Google Shape;14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Reading </a:t>
            </a:r>
            <a:endParaRPr b="1"/>
          </a:p>
        </p:txBody>
      </p:sp>
      <p:sp>
        <p:nvSpPr>
          <p:cNvPr id="141" name="Google Shape;141;p2"/>
          <p:cNvSpPr txBox="1"/>
          <p:nvPr>
            <p:ph idx="1" type="body"/>
          </p:nvPr>
        </p:nvSpPr>
        <p:spPr>
          <a:xfrm>
            <a:off x="838200" y="1682175"/>
            <a:ext cx="10515600" cy="44949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80000"/>
              </a:lnSpc>
              <a:spcBef>
                <a:spcPts val="1000"/>
              </a:spcBef>
              <a:spcAft>
                <a:spcPts val="0"/>
              </a:spcAft>
              <a:buSzPts val="3271"/>
              <a:buChar char="•"/>
            </a:pPr>
            <a:r>
              <a:rPr lang="en-GB" sz="3270"/>
              <a:t>Our class reading book for autumn 1 is ‘Phoenix’ by S.F Said. Each week will follow this pattern:</a:t>
            </a:r>
            <a:endParaRPr sz="3270"/>
          </a:p>
          <a:p>
            <a:pPr indent="-228600" lvl="0" marL="228600" rtl="0" algn="l">
              <a:lnSpc>
                <a:spcPct val="80000"/>
              </a:lnSpc>
              <a:spcBef>
                <a:spcPts val="1000"/>
              </a:spcBef>
              <a:spcAft>
                <a:spcPts val="0"/>
              </a:spcAft>
              <a:buSzPts val="3271"/>
              <a:buChar char="•"/>
            </a:pPr>
            <a:r>
              <a:rPr lang="en-GB" sz="3270"/>
              <a:t>Monday - together we read a chapter and children verbally summarise and draw the story </a:t>
            </a:r>
            <a:endParaRPr sz="3270"/>
          </a:p>
          <a:p>
            <a:pPr indent="-228600" lvl="0" marL="228600" rtl="0" algn="l">
              <a:lnSpc>
                <a:spcPct val="80000"/>
              </a:lnSpc>
              <a:spcBef>
                <a:spcPts val="1000"/>
              </a:spcBef>
              <a:spcAft>
                <a:spcPts val="0"/>
              </a:spcAft>
              <a:buSzPts val="3271"/>
              <a:buChar char="•"/>
            </a:pPr>
            <a:r>
              <a:rPr lang="en-GB" sz="3270"/>
              <a:t>Tuesday - together we explore tricky vocabulary from the chapter</a:t>
            </a:r>
            <a:endParaRPr sz="3270"/>
          </a:p>
          <a:p>
            <a:pPr indent="-228600" lvl="0" marL="228600" rtl="0" algn="l">
              <a:lnSpc>
                <a:spcPct val="80000"/>
              </a:lnSpc>
              <a:spcBef>
                <a:spcPts val="1000"/>
              </a:spcBef>
              <a:spcAft>
                <a:spcPts val="0"/>
              </a:spcAft>
              <a:buSzPts val="3271"/>
              <a:buChar char="•"/>
            </a:pPr>
            <a:r>
              <a:rPr lang="en-GB" sz="3270"/>
              <a:t>Wednesday - we explore comprehension questions verbally</a:t>
            </a:r>
            <a:endParaRPr sz="3270"/>
          </a:p>
          <a:p>
            <a:pPr indent="-228600" lvl="0" marL="228600" rtl="0" algn="l">
              <a:lnSpc>
                <a:spcPct val="80000"/>
              </a:lnSpc>
              <a:spcBef>
                <a:spcPts val="1000"/>
              </a:spcBef>
              <a:spcAft>
                <a:spcPts val="0"/>
              </a:spcAft>
              <a:buSzPts val="3271"/>
              <a:buChar char="•"/>
            </a:pPr>
            <a:r>
              <a:rPr lang="en-GB" sz="3270"/>
              <a:t>Thursday - children independently answer the comprehension questions</a:t>
            </a:r>
            <a:endParaRPr sz="3270"/>
          </a:p>
          <a:p>
            <a:pPr indent="-228600" lvl="0" marL="228600" rtl="0" algn="l">
              <a:lnSpc>
                <a:spcPct val="80000"/>
              </a:lnSpc>
              <a:spcBef>
                <a:spcPts val="1000"/>
              </a:spcBef>
              <a:spcAft>
                <a:spcPts val="0"/>
              </a:spcAft>
              <a:buSzPts val="3271"/>
              <a:buChar char="•"/>
            </a:pPr>
            <a:r>
              <a:rPr lang="en-GB" sz="3270"/>
              <a:t>Friday - a challenge activity related to the chapter or reading the next chapter ready for the following week</a:t>
            </a:r>
            <a:endParaRPr sz="3270"/>
          </a:p>
        </p:txBody>
      </p:sp>
      <p:pic>
        <p:nvPicPr>
          <p:cNvPr descr="BW" id="142" name="Google Shape;142;p2"/>
          <p:cNvPicPr preferRelativeResize="0"/>
          <p:nvPr/>
        </p:nvPicPr>
        <p:blipFill rotWithShape="1">
          <a:blip r:embed="rId3">
            <a:alphaModFix/>
          </a:blip>
          <a:srcRect b="0" l="0" r="0" t="0"/>
          <a:stretch/>
        </p:blipFill>
        <p:spPr>
          <a:xfrm>
            <a:off x="10423957" y="200025"/>
            <a:ext cx="1495425" cy="1655762"/>
          </a:xfrm>
          <a:prstGeom prst="rect">
            <a:avLst/>
          </a:prstGeom>
          <a:noFill/>
          <a:ln>
            <a:noFill/>
          </a:ln>
        </p:spPr>
      </p:pic>
      <p:pic>
        <p:nvPicPr>
          <p:cNvPr id="143" name="Google Shape;143;p2"/>
          <p:cNvPicPr preferRelativeResize="0"/>
          <p:nvPr/>
        </p:nvPicPr>
        <p:blipFill rotWithShape="1">
          <a:blip r:embed="rId4">
            <a:alphaModFix/>
          </a:blip>
          <a:srcRect b="0" l="0" r="0" t="0"/>
          <a:stretch/>
        </p:blipFill>
        <p:spPr>
          <a:xfrm>
            <a:off x="5459227" y="-8"/>
            <a:ext cx="1273540" cy="168217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fa894e6350_1_103"/>
          <p:cNvSpPr txBox="1"/>
          <p:nvPr>
            <p:ph type="title"/>
          </p:nvPr>
        </p:nvSpPr>
        <p:spPr>
          <a:xfrm>
            <a:off x="381033" y="751206"/>
            <a:ext cx="15147600" cy="10179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GB"/>
              <a:t>Books to read at home:</a:t>
            </a:r>
            <a:endParaRPr/>
          </a:p>
        </p:txBody>
      </p:sp>
      <p:sp>
        <p:nvSpPr>
          <p:cNvPr id="149" name="Google Shape;149;g3fa894e6350_1_103"/>
          <p:cNvSpPr txBox="1"/>
          <p:nvPr>
            <p:ph idx="1" type="body"/>
          </p:nvPr>
        </p:nvSpPr>
        <p:spPr>
          <a:xfrm>
            <a:off x="287808" y="1582769"/>
            <a:ext cx="15147600" cy="6073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GB"/>
              <a:t>We use the Big Cat Reading Scheme to promote reading fluency and comprehension</a:t>
            </a:r>
            <a:endParaRPr/>
          </a:p>
          <a:p>
            <a:pPr indent="0" lvl="0" marL="0" rtl="0" algn="l">
              <a:spcBef>
                <a:spcPts val="1600"/>
              </a:spcBef>
              <a:spcAft>
                <a:spcPts val="0"/>
              </a:spcAft>
              <a:buNone/>
            </a:pPr>
            <a:r>
              <a:rPr lang="en-GB"/>
              <a:t>at home.</a:t>
            </a:r>
            <a:endParaRPr/>
          </a:p>
          <a:p>
            <a:pPr indent="0" lvl="0" marL="0" rtl="0" algn="l">
              <a:spcBef>
                <a:spcPts val="1600"/>
              </a:spcBef>
              <a:spcAft>
                <a:spcPts val="0"/>
              </a:spcAft>
              <a:buNone/>
            </a:pPr>
            <a:r>
              <a:rPr lang="en-GB"/>
              <a:t>Children should be reading with an adult at home every day (either Big Cat or </a:t>
            </a:r>
            <a:endParaRPr/>
          </a:p>
          <a:p>
            <a:pPr indent="0" lvl="0" marL="0" rtl="0" algn="l">
              <a:spcBef>
                <a:spcPts val="1600"/>
              </a:spcBef>
              <a:spcAft>
                <a:spcPts val="0"/>
              </a:spcAft>
              <a:buNone/>
            </a:pPr>
            <a:r>
              <a:rPr lang="en-GB"/>
              <a:t>Black Belt). This promotes literacy skills and fosters a love of learning.</a:t>
            </a:r>
            <a:endParaRPr/>
          </a:p>
          <a:p>
            <a:pPr indent="0" lvl="0" marL="0" rtl="0" algn="l">
              <a:spcBef>
                <a:spcPts val="1600"/>
              </a:spcBef>
              <a:spcAft>
                <a:spcPts val="0"/>
              </a:spcAft>
              <a:buNone/>
            </a:pPr>
            <a:r>
              <a:rPr lang="en-GB"/>
              <a:t>As children read and have the opportunity to quiz in school every day, using</a:t>
            </a:r>
            <a:endParaRPr/>
          </a:p>
          <a:p>
            <a:pPr indent="0" lvl="0" marL="0" rtl="0" algn="l">
              <a:spcBef>
                <a:spcPts val="1600"/>
              </a:spcBef>
              <a:spcAft>
                <a:spcPts val="0"/>
              </a:spcAft>
              <a:buNone/>
            </a:pPr>
            <a:r>
              <a:rPr lang="en-GB"/>
              <a:t> Black Belt Reader, school do not require a written a record to prove you are reading</a:t>
            </a:r>
            <a:endParaRPr/>
          </a:p>
          <a:p>
            <a:pPr indent="0" lvl="0" marL="0" rtl="0" algn="l">
              <a:spcBef>
                <a:spcPts val="1600"/>
              </a:spcBef>
              <a:spcAft>
                <a:spcPts val="0"/>
              </a:spcAft>
              <a:buNone/>
            </a:pPr>
            <a:r>
              <a:rPr lang="en-GB"/>
              <a:t>with your child - we trust you to support your child with reading every  day for up </a:t>
            </a:r>
            <a:endParaRPr/>
          </a:p>
          <a:p>
            <a:pPr indent="0" lvl="0" marL="0" rtl="0" algn="l">
              <a:spcBef>
                <a:spcPts val="1600"/>
              </a:spcBef>
              <a:spcAft>
                <a:spcPts val="1600"/>
              </a:spcAft>
              <a:buNone/>
            </a:pPr>
            <a:r>
              <a:rPr lang="en-GB"/>
              <a:t>to 30 minutes.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3fa894e6350_1_53"/>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GB"/>
              <a:t>Library Books</a:t>
            </a:r>
            <a:endParaRPr/>
          </a:p>
        </p:txBody>
      </p:sp>
      <p:sp>
        <p:nvSpPr>
          <p:cNvPr id="155" name="Google Shape;155;g3fa894e6350_1_53"/>
          <p:cNvSpPr txBox="1"/>
          <p:nvPr>
            <p:ph idx="1" type="body"/>
          </p:nvPr>
        </p:nvSpPr>
        <p:spPr>
          <a:xfrm>
            <a:off x="415600" y="1536633"/>
            <a:ext cx="11360700" cy="4555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GB" sz="3000"/>
              <a:t>Children have the opportunity to borrow a book from our library throughout the week.</a:t>
            </a:r>
            <a:endParaRPr sz="3000"/>
          </a:p>
          <a:p>
            <a:pPr indent="0" lvl="0" marL="0" rtl="0" algn="l">
              <a:spcBef>
                <a:spcPts val="1600"/>
              </a:spcBef>
              <a:spcAft>
                <a:spcPts val="1600"/>
              </a:spcAft>
              <a:buNone/>
            </a:pPr>
            <a:r>
              <a:rPr lang="en-GB" sz="3000"/>
              <a:t>We use Black Belt Reader (formally Sparx Reader) as the system to log and monitor children’s reading. The children also quiz on the pages they have read, which helps teachers to gauge how well they are understanding the books and support where necessary.</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59" name="Shape 159"/>
        <p:cNvGrpSpPr/>
        <p:nvPr/>
      </p:nvGrpSpPr>
      <p:grpSpPr>
        <a:xfrm>
          <a:off x="0" y="0"/>
          <a:ext cx="0" cy="0"/>
          <a:chOff x="0" y="0"/>
          <a:chExt cx="0" cy="0"/>
        </a:xfrm>
      </p:grpSpPr>
      <p:sp>
        <p:nvSpPr>
          <p:cNvPr id="160" name="Google Shape;160;p3"/>
          <p:cNvSpPr txBox="1"/>
          <p:nvPr>
            <p:ph type="title"/>
          </p:nvPr>
        </p:nvSpPr>
        <p:spPr>
          <a:xfrm>
            <a:off x="313544" y="26519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English</a:t>
            </a:r>
            <a:endParaRPr b="1"/>
          </a:p>
        </p:txBody>
      </p:sp>
      <p:sp>
        <p:nvSpPr>
          <p:cNvPr id="161" name="Google Shape;161;p3"/>
          <p:cNvSpPr txBox="1"/>
          <p:nvPr>
            <p:ph idx="1" type="body"/>
          </p:nvPr>
        </p:nvSpPr>
        <p:spPr>
          <a:xfrm>
            <a:off x="313544" y="1763166"/>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None/>
            </a:pPr>
            <a:r>
              <a:t/>
            </a:r>
            <a:endParaRPr sz="4100"/>
          </a:p>
          <a:p>
            <a:pPr indent="-260350" lvl="0" marL="228600" rtl="0" algn="l">
              <a:lnSpc>
                <a:spcPct val="80000"/>
              </a:lnSpc>
              <a:spcBef>
                <a:spcPts val="1000"/>
              </a:spcBef>
              <a:spcAft>
                <a:spcPts val="0"/>
              </a:spcAft>
              <a:buClr>
                <a:schemeClr val="dk1"/>
              </a:buClr>
              <a:buSzPts val="4100"/>
              <a:buChar char="•"/>
            </a:pPr>
            <a:r>
              <a:rPr lang="en-GB" sz="4100"/>
              <a:t>Genre: Science fiction, legend, poetry, narrative</a:t>
            </a:r>
            <a:endParaRPr sz="4100"/>
          </a:p>
          <a:p>
            <a:pPr indent="-260350" lvl="0" marL="228600" rtl="0" algn="l">
              <a:lnSpc>
                <a:spcPct val="80000"/>
              </a:lnSpc>
              <a:spcBef>
                <a:spcPts val="1000"/>
              </a:spcBef>
              <a:spcAft>
                <a:spcPts val="0"/>
              </a:spcAft>
              <a:buClr>
                <a:schemeClr val="dk1"/>
              </a:buClr>
              <a:buSzPts val="4100"/>
              <a:buChar char="•"/>
            </a:pPr>
            <a:r>
              <a:rPr lang="en-GB" sz="4100"/>
              <a:t>Non fiction writing: recounts, persuasion, explanation, discussion</a:t>
            </a:r>
            <a:endParaRPr sz="4100"/>
          </a:p>
          <a:p>
            <a:pPr indent="-260350" lvl="0" marL="228600" rtl="0" algn="l">
              <a:lnSpc>
                <a:spcPct val="80000"/>
              </a:lnSpc>
              <a:spcBef>
                <a:spcPts val="1000"/>
              </a:spcBef>
              <a:spcAft>
                <a:spcPts val="0"/>
              </a:spcAft>
              <a:buClr>
                <a:schemeClr val="dk1"/>
              </a:buClr>
              <a:buSzPts val="4100"/>
              <a:buChar char="•"/>
            </a:pPr>
            <a:r>
              <a:rPr lang="en-GB" sz="4100"/>
              <a:t>Grammar</a:t>
            </a:r>
            <a:endParaRPr sz="4100"/>
          </a:p>
          <a:p>
            <a:pPr indent="-260350" lvl="0" marL="228600" rtl="0" algn="l">
              <a:lnSpc>
                <a:spcPct val="80000"/>
              </a:lnSpc>
              <a:spcBef>
                <a:spcPts val="1000"/>
              </a:spcBef>
              <a:spcAft>
                <a:spcPts val="0"/>
              </a:spcAft>
              <a:buClr>
                <a:schemeClr val="dk1"/>
              </a:buClr>
              <a:buSzPts val="4100"/>
              <a:buChar char="•"/>
            </a:pPr>
            <a:r>
              <a:rPr lang="en-GB" sz="4100"/>
              <a:t>Spelling</a:t>
            </a:r>
            <a:endParaRPr sz="4100"/>
          </a:p>
          <a:p>
            <a:pPr indent="-260350" lvl="0" marL="228600" rtl="0" algn="l">
              <a:lnSpc>
                <a:spcPct val="80000"/>
              </a:lnSpc>
              <a:spcBef>
                <a:spcPts val="1000"/>
              </a:spcBef>
              <a:spcAft>
                <a:spcPts val="0"/>
              </a:spcAft>
              <a:buSzPts val="4100"/>
              <a:buChar char="•"/>
            </a:pPr>
            <a:r>
              <a:rPr lang="en-GB" sz="4100"/>
              <a:t>Handwriting</a:t>
            </a:r>
            <a:endParaRPr sz="4100"/>
          </a:p>
        </p:txBody>
      </p:sp>
      <p:pic>
        <p:nvPicPr>
          <p:cNvPr descr="BW" id="162" name="Google Shape;162;p3"/>
          <p:cNvPicPr preferRelativeResize="0"/>
          <p:nvPr/>
        </p:nvPicPr>
        <p:blipFill rotWithShape="1">
          <a:blip r:embed="rId3">
            <a:alphaModFix/>
          </a:blip>
          <a:srcRect b="0" l="0" r="0" t="0"/>
          <a:stretch/>
        </p:blipFill>
        <p:spPr>
          <a:xfrm>
            <a:off x="10606087" y="102395"/>
            <a:ext cx="1495425" cy="1655762"/>
          </a:xfrm>
          <a:prstGeom prst="rect">
            <a:avLst/>
          </a:prstGeom>
          <a:noFill/>
          <a:ln>
            <a:noFill/>
          </a:ln>
        </p:spPr>
      </p:pic>
      <p:pic>
        <p:nvPicPr>
          <p:cNvPr descr="A close up of a logo&#10;&#10;Description generated with very high confidence" id="163" name="Google Shape;163;p3"/>
          <p:cNvPicPr preferRelativeResize="0"/>
          <p:nvPr/>
        </p:nvPicPr>
        <p:blipFill rotWithShape="1">
          <a:blip r:embed="rId4">
            <a:alphaModFix/>
          </a:blip>
          <a:srcRect b="0" l="0" r="0" t="0"/>
          <a:stretch/>
        </p:blipFill>
        <p:spPr>
          <a:xfrm>
            <a:off x="9638727" y="3687188"/>
            <a:ext cx="2339300" cy="30361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67" name="Shape 167"/>
        <p:cNvGrpSpPr/>
        <p:nvPr/>
      </p:nvGrpSpPr>
      <p:grpSpPr>
        <a:xfrm>
          <a:off x="0" y="0"/>
          <a:ext cx="0" cy="0"/>
          <a:chOff x="0" y="0"/>
          <a:chExt cx="0" cy="0"/>
        </a:xfrm>
      </p:grpSpPr>
      <p:sp>
        <p:nvSpPr>
          <p:cNvPr id="168" name="Google Shape;168;p4"/>
          <p:cNvSpPr txBox="1"/>
          <p:nvPr>
            <p:ph type="title"/>
          </p:nvPr>
        </p:nvSpPr>
        <p:spPr>
          <a:xfrm>
            <a:off x="838200" y="10239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Spelling patterns </a:t>
            </a:r>
            <a:endParaRPr b="1"/>
          </a:p>
        </p:txBody>
      </p:sp>
      <p:sp>
        <p:nvSpPr>
          <p:cNvPr id="169" name="Google Shape;169;p4"/>
          <p:cNvSpPr txBox="1"/>
          <p:nvPr>
            <p:ph idx="1" type="body"/>
          </p:nvPr>
        </p:nvSpPr>
        <p:spPr>
          <a:xfrm>
            <a:off x="366672" y="1144307"/>
            <a:ext cx="10687500" cy="4766100"/>
          </a:xfrm>
          <a:prstGeom prst="rect">
            <a:avLst/>
          </a:prstGeom>
          <a:noFill/>
          <a:ln>
            <a:noFill/>
          </a:ln>
        </p:spPr>
        <p:txBody>
          <a:bodyPr anchorCtr="0" anchor="t" bIns="45700" lIns="91425" spcFirstLastPara="1" rIns="91425" wrap="square" tIns="45700">
            <a:noAutofit/>
          </a:bodyPr>
          <a:lstStyle/>
          <a:p>
            <a:pPr indent="-215900" lvl="0" marL="228600" rtl="0" algn="l">
              <a:lnSpc>
                <a:spcPct val="90000"/>
              </a:lnSpc>
              <a:spcBef>
                <a:spcPts val="1000"/>
              </a:spcBef>
              <a:spcAft>
                <a:spcPts val="0"/>
              </a:spcAft>
              <a:buClr>
                <a:schemeClr val="dk1"/>
              </a:buClr>
              <a:buSzPts val="3000"/>
              <a:buChar char="•"/>
            </a:pPr>
            <a:r>
              <a:rPr lang="en-GB" sz="3000"/>
              <a:t>We</a:t>
            </a:r>
            <a:r>
              <a:rPr lang="en-GB" sz="3000"/>
              <a:t> focus on sounds and building children’s ability to identify patterns that help them spell rather than relying on memorisation or rote learning.</a:t>
            </a:r>
            <a:endParaRPr sz="3000"/>
          </a:p>
          <a:p>
            <a:pPr indent="-215900" lvl="0" marL="228600" rtl="0" algn="l">
              <a:lnSpc>
                <a:spcPct val="90000"/>
              </a:lnSpc>
              <a:spcBef>
                <a:spcPts val="1000"/>
              </a:spcBef>
              <a:spcAft>
                <a:spcPts val="0"/>
              </a:spcAft>
              <a:buSzPts val="3000"/>
              <a:buChar char="•"/>
            </a:pPr>
            <a:r>
              <a:rPr lang="en-GB" sz="3000"/>
              <a:t>Spelling work takes the form of investigations, quick tasks and working together on a set of focus sounds and spellings.</a:t>
            </a:r>
            <a:endParaRPr sz="3000"/>
          </a:p>
          <a:p>
            <a:pPr indent="-215900" lvl="0" marL="228600" rtl="0" algn="l">
              <a:lnSpc>
                <a:spcPct val="90000"/>
              </a:lnSpc>
              <a:spcBef>
                <a:spcPts val="1000"/>
              </a:spcBef>
              <a:spcAft>
                <a:spcPts val="0"/>
              </a:spcAft>
              <a:buSzPts val="3000"/>
              <a:buChar char="•"/>
            </a:pPr>
            <a:r>
              <a:rPr lang="en-GB" sz="3000"/>
              <a:t>Every two weeks, we will assess the children’s grasp of the words and patterns we have been examining together across our lessons.</a:t>
            </a:r>
            <a:endParaRPr sz="3000"/>
          </a:p>
          <a:p>
            <a:pPr indent="-215900" lvl="0" marL="228600" rtl="0" algn="l">
              <a:lnSpc>
                <a:spcPct val="90000"/>
              </a:lnSpc>
              <a:spcBef>
                <a:spcPts val="1000"/>
              </a:spcBef>
              <a:spcAft>
                <a:spcPts val="0"/>
              </a:spcAft>
              <a:buSzPts val="3000"/>
              <a:buChar char="•"/>
            </a:pPr>
            <a:r>
              <a:rPr lang="en-GB" sz="3000"/>
              <a:t>In addition, every child will have a set of five words to focus upon in their work. This allows us to target each child’s individual needs, and to make greater links between spelling and the rest of the work children do in school.</a:t>
            </a:r>
            <a:endParaRPr sz="3000"/>
          </a:p>
        </p:txBody>
      </p:sp>
      <p:pic>
        <p:nvPicPr>
          <p:cNvPr descr="BW" id="170" name="Google Shape;170;p4"/>
          <p:cNvPicPr preferRelativeResize="0"/>
          <p:nvPr/>
        </p:nvPicPr>
        <p:blipFill rotWithShape="1">
          <a:blip r:embed="rId3">
            <a:alphaModFix/>
          </a:blip>
          <a:srcRect b="0" l="0" r="0" t="0"/>
          <a:stretch/>
        </p:blipFill>
        <p:spPr>
          <a:xfrm>
            <a:off x="10542676" y="2040099"/>
            <a:ext cx="1323802" cy="1465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74" name="Shape 174"/>
        <p:cNvGrpSpPr/>
        <p:nvPr/>
      </p:nvGrpSpPr>
      <p:grpSpPr>
        <a:xfrm>
          <a:off x="0" y="0"/>
          <a:ext cx="0" cy="0"/>
          <a:chOff x="0" y="0"/>
          <a:chExt cx="0" cy="0"/>
        </a:xfrm>
      </p:grpSpPr>
      <p:sp>
        <p:nvSpPr>
          <p:cNvPr id="175" name="Google Shape;175;p5"/>
          <p:cNvSpPr txBox="1"/>
          <p:nvPr>
            <p:ph type="title"/>
          </p:nvPr>
        </p:nvSpPr>
        <p:spPr>
          <a:xfrm>
            <a:off x="29527" y="-158282"/>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1" lang="en-GB" sz="4000"/>
              <a:t>Maths topics:</a:t>
            </a:r>
            <a:endParaRPr b="1" sz="4000"/>
          </a:p>
        </p:txBody>
      </p:sp>
      <p:pic>
        <p:nvPicPr>
          <p:cNvPr descr="BW" id="176" name="Google Shape;176;p5"/>
          <p:cNvPicPr preferRelativeResize="0"/>
          <p:nvPr/>
        </p:nvPicPr>
        <p:blipFill rotWithShape="1">
          <a:blip r:embed="rId3">
            <a:alphaModFix/>
          </a:blip>
          <a:srcRect b="0" l="0" r="0" t="0"/>
          <a:stretch/>
        </p:blipFill>
        <p:spPr>
          <a:xfrm>
            <a:off x="10812654" y="102251"/>
            <a:ext cx="1239302" cy="1372178"/>
          </a:xfrm>
          <a:prstGeom prst="rect">
            <a:avLst/>
          </a:prstGeom>
          <a:noFill/>
          <a:ln>
            <a:noFill/>
          </a:ln>
        </p:spPr>
      </p:pic>
      <p:pic>
        <p:nvPicPr>
          <p:cNvPr descr="A close up of a sign&#10;&#10;Description generated with high confidence" id="177" name="Google Shape;177;p5"/>
          <p:cNvPicPr preferRelativeResize="0"/>
          <p:nvPr/>
        </p:nvPicPr>
        <p:blipFill rotWithShape="1">
          <a:blip r:embed="rId4">
            <a:alphaModFix/>
          </a:blip>
          <a:srcRect b="0" l="0" r="0" t="0"/>
          <a:stretch/>
        </p:blipFill>
        <p:spPr>
          <a:xfrm>
            <a:off x="5634932" y="2162947"/>
            <a:ext cx="6169889" cy="4405460"/>
          </a:xfrm>
          <a:prstGeom prst="rect">
            <a:avLst/>
          </a:prstGeom>
          <a:noFill/>
          <a:ln>
            <a:noFill/>
          </a:ln>
        </p:spPr>
      </p:pic>
      <p:sp>
        <p:nvSpPr>
          <p:cNvPr id="178" name="Google Shape;178;p5"/>
          <p:cNvSpPr txBox="1"/>
          <p:nvPr>
            <p:ph idx="1" type="body"/>
          </p:nvPr>
        </p:nvSpPr>
        <p:spPr>
          <a:xfrm>
            <a:off x="547250" y="1097925"/>
            <a:ext cx="5087700" cy="5569500"/>
          </a:xfrm>
          <a:prstGeom prst="rect">
            <a:avLst/>
          </a:prstGeom>
          <a:noFill/>
          <a:ln>
            <a:noFill/>
          </a:ln>
        </p:spPr>
        <p:txBody>
          <a:bodyPr anchorCtr="0" anchor="t" bIns="45700" lIns="91425" spcFirstLastPara="1" rIns="91425" wrap="square" tIns="45700">
            <a:normAutofit fontScale="92500" lnSpcReduction="20000"/>
          </a:bodyPr>
          <a:lstStyle/>
          <a:p>
            <a:pPr indent="-215265" lvl="0" marL="228600" rtl="0" algn="l">
              <a:lnSpc>
                <a:spcPct val="90000"/>
              </a:lnSpc>
              <a:spcBef>
                <a:spcPts val="0"/>
              </a:spcBef>
              <a:spcAft>
                <a:spcPts val="0"/>
              </a:spcAft>
              <a:buClr>
                <a:schemeClr val="dk1"/>
              </a:buClr>
              <a:buSzPct val="100000"/>
              <a:buChar char="•"/>
            </a:pPr>
            <a:r>
              <a:rPr lang="en-GB"/>
              <a:t>Place value</a:t>
            </a:r>
            <a:endParaRPr/>
          </a:p>
          <a:p>
            <a:pPr indent="-215265" lvl="0" marL="228600" rtl="0" algn="l">
              <a:lnSpc>
                <a:spcPct val="90000"/>
              </a:lnSpc>
              <a:spcBef>
                <a:spcPts val="1000"/>
              </a:spcBef>
              <a:spcAft>
                <a:spcPts val="0"/>
              </a:spcAft>
              <a:buClr>
                <a:schemeClr val="dk1"/>
              </a:buClr>
              <a:buSzPct val="100000"/>
              <a:buChar char="•"/>
            </a:pPr>
            <a:r>
              <a:rPr lang="en-GB"/>
              <a:t>Fractions</a:t>
            </a:r>
            <a:endParaRPr/>
          </a:p>
          <a:p>
            <a:pPr indent="-215265" lvl="0" marL="228600" rtl="0" algn="l">
              <a:lnSpc>
                <a:spcPct val="90000"/>
              </a:lnSpc>
              <a:spcBef>
                <a:spcPts val="1000"/>
              </a:spcBef>
              <a:spcAft>
                <a:spcPts val="0"/>
              </a:spcAft>
              <a:buClr>
                <a:schemeClr val="dk1"/>
              </a:buClr>
              <a:buSzPct val="100000"/>
              <a:buChar char="•"/>
            </a:pPr>
            <a:r>
              <a:rPr lang="en-GB"/>
              <a:t>Decimals </a:t>
            </a:r>
            <a:endParaRPr/>
          </a:p>
          <a:p>
            <a:pPr indent="-215265" lvl="0" marL="228600" rtl="0" algn="l">
              <a:lnSpc>
                <a:spcPct val="90000"/>
              </a:lnSpc>
              <a:spcBef>
                <a:spcPts val="1000"/>
              </a:spcBef>
              <a:spcAft>
                <a:spcPts val="0"/>
              </a:spcAft>
              <a:buClr>
                <a:schemeClr val="dk1"/>
              </a:buClr>
              <a:buSzPct val="100000"/>
              <a:buChar char="•"/>
            </a:pPr>
            <a:r>
              <a:rPr lang="en-GB"/>
              <a:t>Percentages</a:t>
            </a:r>
            <a:endParaRPr/>
          </a:p>
          <a:p>
            <a:pPr indent="-215265" lvl="0" marL="228600" rtl="0" algn="l">
              <a:lnSpc>
                <a:spcPct val="90000"/>
              </a:lnSpc>
              <a:spcBef>
                <a:spcPts val="1000"/>
              </a:spcBef>
              <a:spcAft>
                <a:spcPts val="0"/>
              </a:spcAft>
              <a:buClr>
                <a:schemeClr val="dk1"/>
              </a:buClr>
              <a:buSzPct val="100000"/>
              <a:buChar char="•"/>
            </a:pPr>
            <a:r>
              <a:rPr lang="en-GB"/>
              <a:t>Geometry (shape)</a:t>
            </a:r>
            <a:endParaRPr/>
          </a:p>
          <a:p>
            <a:pPr indent="-215265" lvl="0" marL="228600" rtl="0" algn="l">
              <a:lnSpc>
                <a:spcPct val="90000"/>
              </a:lnSpc>
              <a:spcBef>
                <a:spcPts val="1000"/>
              </a:spcBef>
              <a:spcAft>
                <a:spcPts val="0"/>
              </a:spcAft>
              <a:buClr>
                <a:schemeClr val="dk1"/>
              </a:buClr>
              <a:buSzPct val="100000"/>
              <a:buChar char="•"/>
            </a:pPr>
            <a:r>
              <a:rPr lang="en-GB"/>
              <a:t>Statistics (Data)</a:t>
            </a:r>
            <a:endParaRPr/>
          </a:p>
          <a:p>
            <a:pPr indent="-215265" lvl="0" marL="228600" rtl="0" algn="l">
              <a:lnSpc>
                <a:spcPct val="90000"/>
              </a:lnSpc>
              <a:spcBef>
                <a:spcPts val="1000"/>
              </a:spcBef>
              <a:spcAft>
                <a:spcPts val="0"/>
              </a:spcAft>
              <a:buClr>
                <a:schemeClr val="dk1"/>
              </a:buClr>
              <a:buSzPct val="100000"/>
              <a:buChar char="•"/>
            </a:pPr>
            <a:r>
              <a:rPr lang="en-GB"/>
              <a:t>Measurement</a:t>
            </a:r>
            <a:endParaRPr/>
          </a:p>
          <a:p>
            <a:pPr indent="-215265" lvl="0" marL="228600" rtl="0" algn="l">
              <a:lnSpc>
                <a:spcPct val="90000"/>
              </a:lnSpc>
              <a:spcBef>
                <a:spcPts val="1000"/>
              </a:spcBef>
              <a:spcAft>
                <a:spcPts val="0"/>
              </a:spcAft>
              <a:buClr>
                <a:schemeClr val="dk1"/>
              </a:buClr>
              <a:buSzPct val="100000"/>
              <a:buChar char="•"/>
            </a:pPr>
            <a:r>
              <a:rPr lang="en-GB"/>
              <a:t>Formal written methods </a:t>
            </a:r>
            <a:endParaRPr/>
          </a:p>
          <a:p>
            <a:pPr indent="-215265" lvl="0" marL="228600" rtl="0" algn="l">
              <a:lnSpc>
                <a:spcPct val="90000"/>
              </a:lnSpc>
              <a:spcBef>
                <a:spcPts val="1000"/>
              </a:spcBef>
              <a:spcAft>
                <a:spcPts val="0"/>
              </a:spcAft>
              <a:buClr>
                <a:schemeClr val="dk1"/>
              </a:buClr>
              <a:buSzPct val="100000"/>
              <a:buChar char="•"/>
            </a:pPr>
            <a:r>
              <a:rPr lang="en-GB"/>
              <a:t>Mental maths / arithmetic</a:t>
            </a:r>
            <a:endParaRPr/>
          </a:p>
          <a:p>
            <a:pPr indent="0" lvl="0" marL="0" rtl="0" algn="l">
              <a:lnSpc>
                <a:spcPct val="90000"/>
              </a:lnSpc>
              <a:spcBef>
                <a:spcPts val="1000"/>
              </a:spcBef>
              <a:spcAft>
                <a:spcPts val="0"/>
              </a:spcAft>
              <a:buSzPct val="69498"/>
              <a:buNone/>
            </a:pPr>
            <a:r>
              <a:t/>
            </a:r>
            <a:endParaRPr/>
          </a:p>
          <a:p>
            <a:pPr indent="0" lvl="0" marL="0" rtl="0" algn="l">
              <a:lnSpc>
                <a:spcPct val="90000"/>
              </a:lnSpc>
              <a:spcBef>
                <a:spcPts val="1000"/>
              </a:spcBef>
              <a:spcAft>
                <a:spcPts val="0"/>
              </a:spcAft>
              <a:buSzPct val="69498"/>
              <a:buNone/>
            </a:pPr>
            <a:r>
              <a:rPr lang="en-GB"/>
              <a:t>Building fluency and developing </a:t>
            </a:r>
            <a:endParaRPr/>
          </a:p>
          <a:p>
            <a:pPr indent="0" lvl="0" marL="0" rtl="0" algn="l">
              <a:lnSpc>
                <a:spcPct val="90000"/>
              </a:lnSpc>
              <a:spcBef>
                <a:spcPts val="1000"/>
              </a:spcBef>
              <a:spcAft>
                <a:spcPts val="0"/>
              </a:spcAft>
              <a:buSzPct val="69498"/>
              <a:buNone/>
            </a:pPr>
            <a:r>
              <a:rPr lang="en-GB"/>
              <a:t>reasoning and problem-solving skills</a:t>
            </a:r>
            <a:endParaRPr/>
          </a:p>
          <a:p>
            <a:pPr indent="-50800" lvl="0" marL="228600" rtl="0" algn="l">
              <a:lnSpc>
                <a:spcPct val="90000"/>
              </a:lnSpc>
              <a:spcBef>
                <a:spcPts val="1000"/>
              </a:spcBef>
              <a:spcAft>
                <a:spcPts val="0"/>
              </a:spcAft>
              <a:buClr>
                <a:schemeClr val="dk1"/>
              </a:buClr>
              <a:buSzPct val="100000"/>
              <a:buNone/>
            </a:pPr>
            <a:r>
              <a:t/>
            </a:r>
            <a:endParaRPr u="sng"/>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82" name="Shape 182"/>
        <p:cNvGrpSpPr/>
        <p:nvPr/>
      </p:nvGrpSpPr>
      <p:grpSpPr>
        <a:xfrm>
          <a:off x="0" y="0"/>
          <a:ext cx="0" cy="0"/>
          <a:chOff x="0" y="0"/>
          <a:chExt cx="0" cy="0"/>
        </a:xfrm>
      </p:grpSpPr>
      <p:sp>
        <p:nvSpPr>
          <p:cNvPr id="183" name="Google Shape;183;p6"/>
          <p:cNvSpPr txBox="1"/>
          <p:nvPr>
            <p:ph type="title"/>
          </p:nvPr>
        </p:nvSpPr>
        <p:spPr>
          <a:xfrm>
            <a:off x="1362856" y="10279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sz="4000"/>
              <a:t>Other subjects</a:t>
            </a:r>
            <a:endParaRPr b="1" sz="4000"/>
          </a:p>
        </p:txBody>
      </p:sp>
      <p:sp>
        <p:nvSpPr>
          <p:cNvPr id="184" name="Google Shape;184;p6"/>
          <p:cNvSpPr txBox="1"/>
          <p:nvPr>
            <p:ph idx="1" type="body"/>
          </p:nvPr>
        </p:nvSpPr>
        <p:spPr>
          <a:xfrm>
            <a:off x="1474384" y="810492"/>
            <a:ext cx="10515600" cy="5895108"/>
          </a:xfrm>
          <a:prstGeom prst="rect">
            <a:avLst/>
          </a:prstGeom>
          <a:noFill/>
          <a:ln>
            <a:noFill/>
          </a:ln>
        </p:spPr>
        <p:txBody>
          <a:bodyPr anchorCtr="0" anchor="t" bIns="45700" lIns="91425" spcFirstLastPara="1" rIns="91425" wrap="square" tIns="45700">
            <a:normAutofit fontScale="55000" lnSpcReduction="10000"/>
          </a:bodyPr>
          <a:lstStyle/>
          <a:p>
            <a:pPr indent="-77470" lvl="0" marL="228600" rtl="0" algn="l">
              <a:lnSpc>
                <a:spcPct val="90000"/>
              </a:lnSpc>
              <a:spcBef>
                <a:spcPts val="0"/>
              </a:spcBef>
              <a:spcAft>
                <a:spcPts val="0"/>
              </a:spcAft>
              <a:buClr>
                <a:schemeClr val="dk1"/>
              </a:buClr>
              <a:buSzPct val="100000"/>
              <a:buNone/>
            </a:pPr>
            <a:r>
              <a:t/>
            </a:r>
            <a:endParaRPr b="1"/>
          </a:p>
          <a:p>
            <a:pPr indent="-213677" lvl="0" marL="228600" rtl="0" algn="l">
              <a:lnSpc>
                <a:spcPct val="90000"/>
              </a:lnSpc>
              <a:spcBef>
                <a:spcPts val="1000"/>
              </a:spcBef>
              <a:spcAft>
                <a:spcPts val="0"/>
              </a:spcAft>
              <a:buClr>
                <a:schemeClr val="dk1"/>
              </a:buClr>
              <a:buSzPct val="100000"/>
              <a:buChar char="•"/>
            </a:pPr>
            <a:r>
              <a:rPr b="1" lang="en-GB" sz="3898"/>
              <a:t>Science: </a:t>
            </a:r>
            <a:r>
              <a:rPr lang="en-GB" sz="3898"/>
              <a:t>Earth and Space, Living Things and Their Habitats, Animals Including Humans, Properties of Materials,  Forces</a:t>
            </a:r>
            <a:endParaRPr sz="3898"/>
          </a:p>
          <a:p>
            <a:pPr indent="-213677" lvl="0" marL="228600" rtl="0" algn="l">
              <a:lnSpc>
                <a:spcPct val="90000"/>
              </a:lnSpc>
              <a:spcBef>
                <a:spcPts val="1000"/>
              </a:spcBef>
              <a:spcAft>
                <a:spcPts val="0"/>
              </a:spcAft>
              <a:buClr>
                <a:schemeClr val="dk1"/>
              </a:buClr>
              <a:buSzPct val="100000"/>
              <a:buChar char="•"/>
            </a:pPr>
            <a:r>
              <a:rPr b="1" lang="en-GB" sz="3898"/>
              <a:t>History: </a:t>
            </a:r>
            <a:r>
              <a:rPr lang="en-GB" sz="3898"/>
              <a:t>Anglo-Saxons, Vikings, Early Islamic Civilisation</a:t>
            </a:r>
            <a:endParaRPr sz="3898"/>
          </a:p>
          <a:p>
            <a:pPr indent="-213677" lvl="0" marL="228600" rtl="0" algn="l">
              <a:lnSpc>
                <a:spcPct val="90000"/>
              </a:lnSpc>
              <a:spcBef>
                <a:spcPts val="1000"/>
              </a:spcBef>
              <a:spcAft>
                <a:spcPts val="0"/>
              </a:spcAft>
              <a:buClr>
                <a:schemeClr val="dk1"/>
              </a:buClr>
              <a:buSzPct val="100000"/>
              <a:buChar char="•"/>
            </a:pPr>
            <a:r>
              <a:rPr b="1" lang="en-GB" sz="3898"/>
              <a:t>Geography: </a:t>
            </a:r>
            <a:r>
              <a:rPr lang="en-GB" sz="3898"/>
              <a:t>USA, Japan and Mountains</a:t>
            </a:r>
            <a:endParaRPr b="1" sz="3898"/>
          </a:p>
          <a:p>
            <a:pPr indent="-213677" lvl="0" marL="228600" rtl="0" algn="l">
              <a:lnSpc>
                <a:spcPct val="90000"/>
              </a:lnSpc>
              <a:spcBef>
                <a:spcPts val="1000"/>
              </a:spcBef>
              <a:spcAft>
                <a:spcPts val="0"/>
              </a:spcAft>
              <a:buClr>
                <a:schemeClr val="dk1"/>
              </a:buClr>
              <a:buSzPct val="100000"/>
              <a:buChar char="•"/>
            </a:pPr>
            <a:r>
              <a:rPr b="1" lang="en-GB" sz="3898"/>
              <a:t>RE: </a:t>
            </a:r>
            <a:r>
              <a:rPr lang="en-GB" sz="3898"/>
              <a:t>Christianity, Sikhism and Islam</a:t>
            </a:r>
            <a:endParaRPr sz="3898"/>
          </a:p>
          <a:p>
            <a:pPr indent="-213677" lvl="0" marL="228600" rtl="0" algn="l">
              <a:lnSpc>
                <a:spcPct val="90000"/>
              </a:lnSpc>
              <a:spcBef>
                <a:spcPts val="1000"/>
              </a:spcBef>
              <a:spcAft>
                <a:spcPts val="0"/>
              </a:spcAft>
              <a:buClr>
                <a:schemeClr val="dk1"/>
              </a:buClr>
              <a:buSzPct val="100000"/>
              <a:buChar char="•"/>
            </a:pPr>
            <a:r>
              <a:rPr b="1" lang="en-GB" sz="3898"/>
              <a:t>PE: </a:t>
            </a:r>
            <a:r>
              <a:rPr lang="en-GB" sz="3898"/>
              <a:t>an outdoor and indoor session each week</a:t>
            </a:r>
            <a:endParaRPr sz="3898"/>
          </a:p>
          <a:p>
            <a:pPr indent="-213677" lvl="0" marL="228600" rtl="0" algn="l">
              <a:lnSpc>
                <a:spcPct val="90000"/>
              </a:lnSpc>
              <a:spcBef>
                <a:spcPts val="1000"/>
              </a:spcBef>
              <a:spcAft>
                <a:spcPts val="0"/>
              </a:spcAft>
              <a:buClr>
                <a:schemeClr val="dk1"/>
              </a:buClr>
              <a:buSzPct val="100000"/>
              <a:buChar char="•"/>
            </a:pPr>
            <a:r>
              <a:rPr b="1" lang="en-GB" sz="3898"/>
              <a:t>Art: </a:t>
            </a:r>
            <a:r>
              <a:rPr lang="en-GB" sz="3898"/>
              <a:t>Space art, American pop art, Golden Temple, cherry trees, Hokusai and tessellation</a:t>
            </a:r>
            <a:endParaRPr sz="3898"/>
          </a:p>
          <a:p>
            <a:pPr indent="-178737" lvl="0" marL="228600" rtl="0" algn="l">
              <a:lnSpc>
                <a:spcPct val="90000"/>
              </a:lnSpc>
              <a:spcBef>
                <a:spcPts val="1000"/>
              </a:spcBef>
              <a:spcAft>
                <a:spcPts val="0"/>
              </a:spcAft>
              <a:buSzPct val="74348"/>
              <a:buChar char="•"/>
            </a:pPr>
            <a:r>
              <a:rPr b="1" lang="en-GB" sz="3898"/>
              <a:t>DT:</a:t>
            </a:r>
            <a:r>
              <a:rPr lang="en-GB" sz="3898"/>
              <a:t> Anglo-Saxon jewellery, musical instruments, Viking tapestry, bread / sandwiches, sculpture and magic lamp</a:t>
            </a:r>
            <a:endParaRPr sz="3898"/>
          </a:p>
          <a:p>
            <a:pPr indent="-213678" lvl="0" marL="228600" rtl="0" algn="l">
              <a:lnSpc>
                <a:spcPct val="90000"/>
              </a:lnSpc>
              <a:spcBef>
                <a:spcPts val="1000"/>
              </a:spcBef>
              <a:spcAft>
                <a:spcPts val="0"/>
              </a:spcAft>
              <a:buClr>
                <a:schemeClr val="dk1"/>
              </a:buClr>
              <a:buSzPct val="100000"/>
              <a:buChar char="•"/>
            </a:pPr>
            <a:r>
              <a:rPr b="1" lang="en-GB" sz="3898"/>
              <a:t>Music: </a:t>
            </a:r>
            <a:r>
              <a:rPr lang="en-GB" sz="3898"/>
              <a:t>ukulele, lear</a:t>
            </a:r>
            <a:r>
              <a:rPr lang="en-GB" sz="3898"/>
              <a:t>ning to sing and perform Young Voices songs - the concert is in  January 2027. After the concert, lessons will concentrate on listening and composition</a:t>
            </a:r>
            <a:endParaRPr sz="3898"/>
          </a:p>
          <a:p>
            <a:pPr indent="-213677" lvl="0" marL="228600" rtl="0" algn="l">
              <a:lnSpc>
                <a:spcPct val="90000"/>
              </a:lnSpc>
              <a:spcBef>
                <a:spcPts val="1000"/>
              </a:spcBef>
              <a:spcAft>
                <a:spcPts val="0"/>
              </a:spcAft>
              <a:buClr>
                <a:schemeClr val="dk1"/>
              </a:buClr>
              <a:buSzPct val="100000"/>
              <a:buChar char="•"/>
            </a:pPr>
            <a:r>
              <a:rPr b="1" lang="en-GB" sz="3898"/>
              <a:t>French: </a:t>
            </a:r>
            <a:r>
              <a:rPr lang="en-GB" sz="3898"/>
              <a:t>healthy eating, music, on the way to school, beach, spring and the planets</a:t>
            </a:r>
            <a:endParaRPr sz="3898"/>
          </a:p>
          <a:p>
            <a:pPr indent="-213677" lvl="0" marL="228600" rtl="0" algn="l">
              <a:lnSpc>
                <a:spcPct val="90000"/>
              </a:lnSpc>
              <a:spcBef>
                <a:spcPts val="1000"/>
              </a:spcBef>
              <a:spcAft>
                <a:spcPts val="0"/>
              </a:spcAft>
              <a:buClr>
                <a:schemeClr val="dk1"/>
              </a:buClr>
              <a:buSzPct val="100000"/>
              <a:buChar char="•"/>
            </a:pPr>
            <a:r>
              <a:rPr b="1" lang="en-GB" sz="3898"/>
              <a:t>Computing: </a:t>
            </a:r>
            <a:r>
              <a:rPr lang="en-GB" sz="3898"/>
              <a:t>Online Safety, Coding, Spreadsheets, Databases, Game creator, 3D modelling</a:t>
            </a:r>
            <a:endParaRPr sz="3898"/>
          </a:p>
          <a:p>
            <a:pPr indent="-77470" lvl="0" marL="228600" rtl="0" algn="l">
              <a:lnSpc>
                <a:spcPct val="90000"/>
              </a:lnSpc>
              <a:spcBef>
                <a:spcPts val="1000"/>
              </a:spcBef>
              <a:spcAft>
                <a:spcPts val="0"/>
              </a:spcAft>
              <a:buClr>
                <a:schemeClr val="dk1"/>
              </a:buClr>
              <a:buSzPct val="100000"/>
              <a:buNone/>
            </a:pPr>
            <a:r>
              <a:t/>
            </a:r>
            <a:endParaRPr/>
          </a:p>
          <a:p>
            <a:pPr indent="-77470" lvl="0" marL="228600" rtl="0" algn="l">
              <a:lnSpc>
                <a:spcPct val="90000"/>
              </a:lnSpc>
              <a:spcBef>
                <a:spcPts val="1000"/>
              </a:spcBef>
              <a:spcAft>
                <a:spcPts val="0"/>
              </a:spcAft>
              <a:buClr>
                <a:schemeClr val="dk1"/>
              </a:buClr>
              <a:buSzPct val="100000"/>
              <a:buNone/>
            </a:pPr>
            <a:r>
              <a:t/>
            </a:r>
            <a:endParaRPr/>
          </a:p>
        </p:txBody>
      </p:sp>
      <p:pic>
        <p:nvPicPr>
          <p:cNvPr descr="BW" id="185" name="Google Shape;185;p6"/>
          <p:cNvPicPr preferRelativeResize="0"/>
          <p:nvPr/>
        </p:nvPicPr>
        <p:blipFill rotWithShape="1">
          <a:blip r:embed="rId3">
            <a:alphaModFix/>
          </a:blip>
          <a:srcRect b="0" l="0" r="0" t="0"/>
          <a:stretch/>
        </p:blipFill>
        <p:spPr>
          <a:xfrm>
            <a:off x="10383022" y="1542972"/>
            <a:ext cx="1495425" cy="1323663"/>
          </a:xfrm>
          <a:prstGeom prst="rect">
            <a:avLst/>
          </a:prstGeom>
          <a:noFill/>
          <a:ln>
            <a:noFill/>
          </a:ln>
        </p:spPr>
      </p:pic>
      <p:pic>
        <p:nvPicPr>
          <p:cNvPr descr="A close up of a logo&#10;&#10;Description generated with very high confidence" id="186" name="Google Shape;186;p6"/>
          <p:cNvPicPr preferRelativeResize="0"/>
          <p:nvPr/>
        </p:nvPicPr>
        <p:blipFill rotWithShape="1">
          <a:blip r:embed="rId4">
            <a:alphaModFix/>
          </a:blip>
          <a:srcRect b="0" l="0" r="0" t="0"/>
          <a:stretch/>
        </p:blipFill>
        <p:spPr>
          <a:xfrm>
            <a:off x="178559" y="5744190"/>
            <a:ext cx="1025109" cy="1012617"/>
          </a:xfrm>
          <a:prstGeom prst="rect">
            <a:avLst/>
          </a:prstGeom>
          <a:noFill/>
          <a:ln>
            <a:noFill/>
          </a:ln>
        </p:spPr>
      </p:pic>
      <p:pic>
        <p:nvPicPr>
          <p:cNvPr id="187" name="Google Shape;187;p6"/>
          <p:cNvPicPr preferRelativeResize="0"/>
          <p:nvPr/>
        </p:nvPicPr>
        <p:blipFill rotWithShape="1">
          <a:blip r:embed="rId5">
            <a:alphaModFix/>
          </a:blip>
          <a:srcRect b="0" l="0" r="0" t="0"/>
          <a:stretch/>
        </p:blipFill>
        <p:spPr>
          <a:xfrm>
            <a:off x="144517" y="3174033"/>
            <a:ext cx="1093190" cy="1121295"/>
          </a:xfrm>
          <a:prstGeom prst="rect">
            <a:avLst/>
          </a:prstGeom>
          <a:noFill/>
          <a:ln>
            <a:noFill/>
          </a:ln>
        </p:spPr>
      </p:pic>
      <p:pic>
        <p:nvPicPr>
          <p:cNvPr id="188" name="Google Shape;188;p6"/>
          <p:cNvPicPr preferRelativeResize="0"/>
          <p:nvPr/>
        </p:nvPicPr>
        <p:blipFill rotWithShape="1">
          <a:blip r:embed="rId6">
            <a:alphaModFix/>
          </a:blip>
          <a:srcRect b="0" l="0" r="0" t="0"/>
          <a:stretch/>
        </p:blipFill>
        <p:spPr>
          <a:xfrm>
            <a:off x="4819415" y="-10686"/>
            <a:ext cx="1048844" cy="1061335"/>
          </a:xfrm>
          <a:prstGeom prst="rect">
            <a:avLst/>
          </a:prstGeom>
          <a:noFill/>
          <a:ln>
            <a:noFill/>
          </a:ln>
        </p:spPr>
      </p:pic>
      <p:pic>
        <p:nvPicPr>
          <p:cNvPr descr="A picture containing object&#10;&#10;Description generated with high confidence" id="189" name="Google Shape;189;p6"/>
          <p:cNvPicPr preferRelativeResize="0"/>
          <p:nvPr/>
        </p:nvPicPr>
        <p:blipFill rotWithShape="1">
          <a:blip r:embed="rId7">
            <a:alphaModFix/>
          </a:blip>
          <a:srcRect b="0" l="0" r="0" t="0"/>
          <a:stretch/>
        </p:blipFill>
        <p:spPr>
          <a:xfrm rot="-60001">
            <a:off x="5939497" y="145667"/>
            <a:ext cx="2066145" cy="874428"/>
          </a:xfrm>
          <a:prstGeom prst="rect">
            <a:avLst/>
          </a:prstGeom>
          <a:noFill/>
          <a:ln>
            <a:noFill/>
          </a:ln>
        </p:spPr>
      </p:pic>
      <p:pic>
        <p:nvPicPr>
          <p:cNvPr id="190" name="Google Shape;190;p6"/>
          <p:cNvPicPr preferRelativeResize="0"/>
          <p:nvPr/>
        </p:nvPicPr>
        <p:blipFill rotWithShape="1">
          <a:blip r:embed="rId8">
            <a:alphaModFix/>
          </a:blip>
          <a:srcRect b="0" l="0" r="0" t="0"/>
          <a:stretch/>
        </p:blipFill>
        <p:spPr>
          <a:xfrm rot="-1980000">
            <a:off x="50281" y="1939334"/>
            <a:ext cx="1281660" cy="906500"/>
          </a:xfrm>
          <a:prstGeom prst="rect">
            <a:avLst/>
          </a:prstGeom>
          <a:noFill/>
          <a:ln>
            <a:noFill/>
          </a:ln>
        </p:spPr>
      </p:pic>
      <p:pic>
        <p:nvPicPr>
          <p:cNvPr id="191" name="Google Shape;191;p6"/>
          <p:cNvPicPr preferRelativeResize="0"/>
          <p:nvPr/>
        </p:nvPicPr>
        <p:blipFill rotWithShape="1">
          <a:blip r:embed="rId9">
            <a:alphaModFix/>
          </a:blip>
          <a:srcRect b="0" l="0" r="0" t="0"/>
          <a:stretch/>
        </p:blipFill>
        <p:spPr>
          <a:xfrm>
            <a:off x="153960" y="4347632"/>
            <a:ext cx="1074295" cy="1074295"/>
          </a:xfrm>
          <a:prstGeom prst="rect">
            <a:avLst/>
          </a:prstGeom>
          <a:noFill/>
          <a:ln>
            <a:noFill/>
          </a:ln>
        </p:spPr>
      </p:pic>
      <p:pic>
        <p:nvPicPr>
          <p:cNvPr descr="A close up of a map&#10;&#10;Description generated with high confidence" id="192" name="Google Shape;192;p6"/>
          <p:cNvPicPr preferRelativeResize="0"/>
          <p:nvPr/>
        </p:nvPicPr>
        <p:blipFill rotWithShape="1">
          <a:blip r:embed="rId10">
            <a:alphaModFix/>
          </a:blip>
          <a:srcRect b="0" l="0" r="0" t="0"/>
          <a:stretch/>
        </p:blipFill>
        <p:spPr>
          <a:xfrm>
            <a:off x="-4435" y="351069"/>
            <a:ext cx="1255763" cy="1260052"/>
          </a:xfrm>
          <a:prstGeom prst="rect">
            <a:avLst/>
          </a:prstGeom>
          <a:noFill/>
          <a:ln>
            <a:noFill/>
          </a:ln>
        </p:spPr>
      </p:pic>
      <p:pic>
        <p:nvPicPr>
          <p:cNvPr id="193" name="Google Shape;193;p6"/>
          <p:cNvPicPr preferRelativeResize="0"/>
          <p:nvPr/>
        </p:nvPicPr>
        <p:blipFill rotWithShape="1">
          <a:blip r:embed="rId11">
            <a:alphaModFix/>
          </a:blip>
          <a:srcRect b="0" l="0" r="0" t="0"/>
          <a:stretch/>
        </p:blipFill>
        <p:spPr>
          <a:xfrm>
            <a:off x="8709248" y="102797"/>
            <a:ext cx="1529912" cy="96017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197" name="Shape 197"/>
        <p:cNvGrpSpPr/>
        <p:nvPr/>
      </p:nvGrpSpPr>
      <p:grpSpPr>
        <a:xfrm>
          <a:off x="0" y="0"/>
          <a:ext cx="0" cy="0"/>
          <a:chOff x="0" y="0"/>
          <a:chExt cx="0" cy="0"/>
        </a:xfrm>
      </p:grpSpPr>
      <p:sp>
        <p:nvSpPr>
          <p:cNvPr id="198" name="Google Shape;198;p7"/>
          <p:cNvSpPr txBox="1"/>
          <p:nvPr>
            <p:ph type="title"/>
          </p:nvPr>
        </p:nvSpPr>
        <p:spPr>
          <a:xfrm>
            <a:off x="838200" y="365125"/>
            <a:ext cx="10515600" cy="680460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PSHE</a:t>
            </a:r>
            <a:br>
              <a:rPr b="1" lang="en-GB"/>
            </a:br>
            <a:r>
              <a:rPr lang="en-GB" sz="2400">
                <a:solidFill>
                  <a:srgbClr val="000000"/>
                </a:solidFill>
                <a:latin typeface="Calibri"/>
                <a:ea typeface="Calibri"/>
                <a:cs typeface="Calibri"/>
                <a:sym typeface="Calibri"/>
              </a:rPr>
              <a:t>This will provide pupils with a chance to discuss their feelings and opinions in a safe environment.</a:t>
            </a:r>
            <a:br>
              <a:rPr lang="en-GB" sz="2400">
                <a:solidFill>
                  <a:srgbClr val="000000"/>
                </a:solidFill>
                <a:latin typeface="Calibri"/>
                <a:ea typeface="Calibri"/>
                <a:cs typeface="Calibri"/>
                <a:sym typeface="Calibri"/>
              </a:rPr>
            </a:b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Being Me in my World</a:t>
            </a: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Celebrating Difference</a:t>
            </a: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Dreams and Goals</a:t>
            </a: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Healthy Me</a:t>
            </a: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Relationships</a:t>
            </a: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Changing Me (Puberty) </a:t>
            </a:r>
            <a:br>
              <a:rPr lang="en-GB" sz="2400">
                <a:solidFill>
                  <a:srgbClr val="000000"/>
                </a:solidFill>
                <a:latin typeface="Calibri"/>
                <a:ea typeface="Calibri"/>
                <a:cs typeface="Calibri"/>
                <a:sym typeface="Calibri"/>
              </a:rPr>
            </a:br>
            <a:br>
              <a:rPr lang="en-GB" sz="2400">
                <a:solidFill>
                  <a:srgbClr val="000000"/>
                </a:solidFill>
                <a:latin typeface="Calibri"/>
                <a:ea typeface="Calibri"/>
                <a:cs typeface="Calibri"/>
                <a:sym typeface="Calibri"/>
              </a:rPr>
            </a:br>
            <a:r>
              <a:rPr lang="en-GB" sz="5400">
                <a:solidFill>
                  <a:srgbClr val="000000"/>
                </a:solidFill>
                <a:latin typeface="Arial"/>
                <a:ea typeface="Arial"/>
                <a:cs typeface="Arial"/>
                <a:sym typeface="Arial"/>
              </a:rPr>
              <a:t>Zones of Regulation</a:t>
            </a:r>
            <a:br>
              <a:rPr lang="en-GB" sz="2400">
                <a:solidFill>
                  <a:srgbClr val="000000"/>
                </a:solidFill>
                <a:latin typeface="Calibri"/>
                <a:ea typeface="Calibri"/>
                <a:cs typeface="Calibri"/>
                <a:sym typeface="Calibri"/>
              </a:rPr>
            </a:br>
            <a:br>
              <a:rPr lang="en-GB" sz="2400">
                <a:solidFill>
                  <a:srgbClr val="000000"/>
                </a:solidFill>
                <a:latin typeface="Calibri"/>
                <a:ea typeface="Calibri"/>
                <a:cs typeface="Calibri"/>
                <a:sym typeface="Calibri"/>
              </a:rPr>
            </a:br>
            <a:r>
              <a:rPr lang="en-GB" sz="2400">
                <a:solidFill>
                  <a:srgbClr val="000000"/>
                </a:solidFill>
                <a:latin typeface="Calibri"/>
                <a:ea typeface="Calibri"/>
                <a:cs typeface="Calibri"/>
                <a:sym typeface="Calibri"/>
              </a:rPr>
              <a:t>A scheme designed to support self-regulation and emotional control</a:t>
            </a:r>
            <a:br>
              <a:rPr lang="en-GB" sz="2400">
                <a:solidFill>
                  <a:srgbClr val="000000"/>
                </a:solidFill>
                <a:latin typeface="Calibri"/>
                <a:ea typeface="Calibri"/>
                <a:cs typeface="Calibri"/>
                <a:sym typeface="Calibri"/>
              </a:rPr>
            </a:br>
            <a:br>
              <a:rPr lang="en-GB" sz="2400">
                <a:solidFill>
                  <a:srgbClr val="000000"/>
                </a:solidFill>
                <a:latin typeface="Calibri"/>
                <a:ea typeface="Calibri"/>
                <a:cs typeface="Calibri"/>
                <a:sym typeface="Calibri"/>
              </a:rPr>
            </a:br>
            <a:br>
              <a:rPr lang="en-GB" sz="2400">
                <a:solidFill>
                  <a:srgbClr val="000000"/>
                </a:solidFill>
                <a:latin typeface="Calibri"/>
                <a:ea typeface="Calibri"/>
                <a:cs typeface="Calibri"/>
                <a:sym typeface="Calibri"/>
              </a:rPr>
            </a:br>
            <a:endParaRPr b="1"/>
          </a:p>
        </p:txBody>
      </p:sp>
      <p:sp>
        <p:nvSpPr>
          <p:cNvPr id="199" name="Google Shape;199;p7"/>
          <p:cNvSpPr txBox="1"/>
          <p:nvPr>
            <p:ph idx="1" type="body"/>
          </p:nvPr>
        </p:nvSpPr>
        <p:spPr>
          <a:xfrm>
            <a:off x="90487" y="1785846"/>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BW" id="200" name="Google Shape;200;p7"/>
          <p:cNvPicPr preferRelativeResize="0"/>
          <p:nvPr/>
        </p:nvPicPr>
        <p:blipFill rotWithShape="1">
          <a:blip r:embed="rId3">
            <a:alphaModFix/>
          </a:blip>
          <a:srcRect b="0" l="0" r="0" t="0"/>
          <a:stretch/>
        </p:blipFill>
        <p:spPr>
          <a:xfrm>
            <a:off x="10294330" y="2540775"/>
            <a:ext cx="1495425" cy="165576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04" name="Shape 204"/>
        <p:cNvGrpSpPr/>
        <p:nvPr/>
      </p:nvGrpSpPr>
      <p:grpSpPr>
        <a:xfrm>
          <a:off x="0" y="0"/>
          <a:ext cx="0" cy="0"/>
          <a:chOff x="0" y="0"/>
          <a:chExt cx="0" cy="0"/>
        </a:xfrm>
      </p:grpSpPr>
      <p:sp>
        <p:nvSpPr>
          <p:cNvPr id="205" name="Google Shape;205;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PE  </a:t>
            </a:r>
            <a:endParaRPr b="1"/>
          </a:p>
        </p:txBody>
      </p:sp>
      <p:sp>
        <p:nvSpPr>
          <p:cNvPr id="206" name="Google Shape;206;p8"/>
          <p:cNvSpPr txBox="1"/>
          <p:nvPr>
            <p:ph idx="1" type="body"/>
          </p:nvPr>
        </p:nvSpPr>
        <p:spPr>
          <a:xfrm>
            <a:off x="90486" y="1226127"/>
            <a:ext cx="11263313" cy="5091545"/>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GB"/>
              <a:t>5M need to wear their PE kits on Tuesday and Wednesday</a:t>
            </a:r>
            <a:endParaRPr/>
          </a:p>
          <a:p>
            <a:pPr indent="-165100" lvl="0" marL="228600" rtl="0" algn="l">
              <a:lnSpc>
                <a:spcPct val="90000"/>
              </a:lnSpc>
              <a:spcBef>
                <a:spcPts val="1000"/>
              </a:spcBef>
              <a:spcAft>
                <a:spcPts val="0"/>
              </a:spcAft>
              <a:buSzPts val="1800"/>
              <a:buChar char="●"/>
            </a:pPr>
            <a:r>
              <a:rPr lang="en-GB"/>
              <a:t>5DR need to wear their PE kits on Tuesday and Friday</a:t>
            </a:r>
            <a:endParaRPr/>
          </a:p>
          <a:p>
            <a:pPr indent="-228600" lvl="0" marL="228600" rtl="0" algn="l">
              <a:lnSpc>
                <a:spcPct val="90000"/>
              </a:lnSpc>
              <a:spcBef>
                <a:spcPts val="1000"/>
              </a:spcBef>
              <a:spcAft>
                <a:spcPts val="0"/>
              </a:spcAft>
              <a:buClr>
                <a:schemeClr val="dk1"/>
              </a:buClr>
              <a:buSzPts val="2800"/>
              <a:buChar char="●"/>
            </a:pPr>
            <a:r>
              <a:rPr lang="en-GB"/>
              <a:t>Often, PE will take place outdoors so as the weather gets colder, please ensure you child brings in extra layers</a:t>
            </a:r>
            <a:endParaRPr/>
          </a:p>
          <a:p>
            <a:pPr indent="-228600" lvl="0" marL="228600" rtl="0" algn="l">
              <a:lnSpc>
                <a:spcPct val="90000"/>
              </a:lnSpc>
              <a:spcBef>
                <a:spcPts val="1000"/>
              </a:spcBef>
              <a:spcAft>
                <a:spcPts val="0"/>
              </a:spcAft>
              <a:buClr>
                <a:schemeClr val="dk1"/>
              </a:buClr>
              <a:buSzPts val="2800"/>
              <a:buChar char="●"/>
            </a:pPr>
            <a:r>
              <a:rPr lang="en-GB"/>
              <a:t>If your child needs to miss PE please let us know with an email to admin</a:t>
            </a:r>
            <a:endParaRPr/>
          </a:p>
          <a:p>
            <a:pPr indent="-228600" lvl="0" marL="228600" rtl="0" algn="l">
              <a:lnSpc>
                <a:spcPct val="90000"/>
              </a:lnSpc>
              <a:spcBef>
                <a:spcPts val="1000"/>
              </a:spcBef>
              <a:spcAft>
                <a:spcPts val="0"/>
              </a:spcAft>
              <a:buClr>
                <a:schemeClr val="dk1"/>
              </a:buClr>
              <a:buSzPts val="2800"/>
              <a:buChar char="●"/>
            </a:pPr>
            <a:r>
              <a:rPr lang="en-GB"/>
              <a:t>If children have pierced ears, ideally earrings should not be worn on PE days. If they must wear them, they need to bring in tape to cover earrings up</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BW" id="207" name="Google Shape;207;p8"/>
          <p:cNvPicPr preferRelativeResize="0"/>
          <p:nvPr/>
        </p:nvPicPr>
        <p:blipFill rotWithShape="1">
          <a:blip r:embed="rId3">
            <a:alphaModFix/>
          </a:blip>
          <a:srcRect b="0" l="0" r="0" t="0"/>
          <a:stretch/>
        </p:blipFill>
        <p:spPr>
          <a:xfrm>
            <a:off x="10606087" y="130084"/>
            <a:ext cx="1495425" cy="1655762"/>
          </a:xfrm>
          <a:prstGeom prst="rect">
            <a:avLst/>
          </a:prstGeom>
          <a:noFill/>
          <a:ln>
            <a:noFill/>
          </a:ln>
        </p:spPr>
      </p:pic>
      <p:pic>
        <p:nvPicPr>
          <p:cNvPr descr="A close up of a logo&#10;&#10;Description generated with high confidence" id="208" name="Google Shape;208;p8"/>
          <p:cNvPicPr preferRelativeResize="0"/>
          <p:nvPr/>
        </p:nvPicPr>
        <p:blipFill rotWithShape="1">
          <a:blip r:embed="rId4">
            <a:alphaModFix/>
          </a:blip>
          <a:srcRect b="0" l="0" r="0" t="0"/>
          <a:stretch/>
        </p:blipFill>
        <p:spPr>
          <a:xfrm rot="-60000">
            <a:off x="7888618" y="223644"/>
            <a:ext cx="2093626" cy="146863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12" name="Shape 212"/>
        <p:cNvGrpSpPr/>
        <p:nvPr/>
      </p:nvGrpSpPr>
      <p:grpSpPr>
        <a:xfrm>
          <a:off x="0" y="0"/>
          <a:ext cx="0" cy="0"/>
          <a:chOff x="0" y="0"/>
          <a:chExt cx="0" cy="0"/>
        </a:xfrm>
      </p:grpSpPr>
      <p:sp>
        <p:nvSpPr>
          <p:cNvPr id="213" name="Google Shape;213;g30200d6ead9_2_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Uniform </a:t>
            </a:r>
            <a:endParaRPr b="1"/>
          </a:p>
        </p:txBody>
      </p:sp>
      <p:sp>
        <p:nvSpPr>
          <p:cNvPr id="214" name="Google Shape;214;g30200d6ead9_2_5"/>
          <p:cNvSpPr txBox="1"/>
          <p:nvPr>
            <p:ph idx="1" type="body"/>
          </p:nvPr>
        </p:nvSpPr>
        <p:spPr>
          <a:xfrm>
            <a:off x="90486" y="1226127"/>
            <a:ext cx="11263200" cy="50916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rPr lang="en-GB" sz="3000"/>
              <a:t>Just a reminder:</a:t>
            </a:r>
            <a:endParaRPr sz="3000"/>
          </a:p>
          <a:p>
            <a:pPr indent="-419100" lvl="0" marL="457200" rtl="0" algn="l">
              <a:lnSpc>
                <a:spcPct val="90000"/>
              </a:lnSpc>
              <a:spcBef>
                <a:spcPts val="1000"/>
              </a:spcBef>
              <a:spcAft>
                <a:spcPts val="0"/>
              </a:spcAft>
              <a:buSzPts val="3000"/>
              <a:buChar char="•"/>
            </a:pPr>
            <a:r>
              <a:rPr lang="en-GB" sz="3000"/>
              <a:t>PE kit should be dark shorts or tracksuit trousers, dark blue plain or school t shirts</a:t>
            </a:r>
            <a:endParaRPr sz="3000"/>
          </a:p>
          <a:p>
            <a:pPr indent="-419100" lvl="0" marL="457200" rtl="0" algn="l">
              <a:lnSpc>
                <a:spcPct val="90000"/>
              </a:lnSpc>
              <a:spcBef>
                <a:spcPts val="0"/>
              </a:spcBef>
              <a:spcAft>
                <a:spcPts val="0"/>
              </a:spcAft>
              <a:buSzPts val="3000"/>
              <a:buChar char="•"/>
            </a:pPr>
            <a:r>
              <a:rPr lang="en-GB" sz="3000"/>
              <a:t>Long hair should be tied up at all times</a:t>
            </a:r>
            <a:endParaRPr sz="3000"/>
          </a:p>
          <a:p>
            <a:pPr indent="-419100" lvl="0" marL="457200" rtl="0" algn="l">
              <a:lnSpc>
                <a:spcPct val="90000"/>
              </a:lnSpc>
              <a:spcBef>
                <a:spcPts val="0"/>
              </a:spcBef>
              <a:spcAft>
                <a:spcPts val="0"/>
              </a:spcAft>
              <a:buSzPts val="3000"/>
              <a:buChar char="•"/>
            </a:pPr>
            <a:r>
              <a:rPr lang="en-GB" sz="3000"/>
              <a:t>Earrings should not be dangly</a:t>
            </a:r>
            <a:endParaRPr sz="3000"/>
          </a:p>
          <a:p>
            <a:pPr indent="-419100" lvl="0" marL="457200" rtl="0" algn="l">
              <a:lnSpc>
                <a:spcPct val="90000"/>
              </a:lnSpc>
              <a:spcBef>
                <a:spcPts val="0"/>
              </a:spcBef>
              <a:spcAft>
                <a:spcPts val="0"/>
              </a:spcAft>
              <a:buSzPts val="3000"/>
              <a:buChar char="•"/>
            </a:pPr>
            <a:r>
              <a:rPr lang="en-GB" sz="3000"/>
              <a:t>All school uniform and coats must be named</a:t>
            </a:r>
            <a:endParaRPr sz="3000"/>
          </a:p>
          <a:p>
            <a:pPr indent="-419100" lvl="0" marL="457200" rtl="0" algn="l">
              <a:lnSpc>
                <a:spcPct val="90000"/>
              </a:lnSpc>
              <a:spcBef>
                <a:spcPts val="0"/>
              </a:spcBef>
              <a:spcAft>
                <a:spcPts val="0"/>
              </a:spcAft>
              <a:buSzPts val="3000"/>
              <a:buChar char="•"/>
            </a:pPr>
            <a:r>
              <a:rPr lang="en-GB" sz="3000"/>
              <a:t>No ‘skins’ with uniform please</a:t>
            </a:r>
            <a:endParaRPr sz="3000"/>
          </a:p>
        </p:txBody>
      </p:sp>
      <p:pic>
        <p:nvPicPr>
          <p:cNvPr descr="BW" id="215" name="Google Shape;215;g30200d6ead9_2_5"/>
          <p:cNvPicPr preferRelativeResize="0"/>
          <p:nvPr/>
        </p:nvPicPr>
        <p:blipFill rotWithShape="1">
          <a:blip r:embed="rId3">
            <a:alphaModFix/>
          </a:blip>
          <a:srcRect b="0" l="0" r="0" t="0"/>
          <a:stretch/>
        </p:blipFill>
        <p:spPr>
          <a:xfrm>
            <a:off x="10606087" y="130084"/>
            <a:ext cx="1495425" cy="1655763"/>
          </a:xfrm>
          <a:prstGeom prst="rect">
            <a:avLst/>
          </a:prstGeom>
          <a:noFill/>
          <a:ln>
            <a:noFill/>
          </a:ln>
        </p:spPr>
      </p:pic>
      <p:pic>
        <p:nvPicPr>
          <p:cNvPr id="216" name="Google Shape;216;g30200d6ead9_2_5"/>
          <p:cNvPicPr preferRelativeResize="0"/>
          <p:nvPr/>
        </p:nvPicPr>
        <p:blipFill rotWithShape="1">
          <a:blip r:embed="rId4">
            <a:alphaModFix/>
          </a:blip>
          <a:srcRect b="0" l="0" r="0" t="0"/>
          <a:stretch/>
        </p:blipFill>
        <p:spPr>
          <a:xfrm>
            <a:off x="9756250" y="3227875"/>
            <a:ext cx="1905125" cy="1905125"/>
          </a:xfrm>
          <a:prstGeom prst="rect">
            <a:avLst/>
          </a:prstGeom>
          <a:noFill/>
          <a:ln>
            <a:noFill/>
          </a:ln>
        </p:spPr>
      </p:pic>
      <p:pic>
        <p:nvPicPr>
          <p:cNvPr id="217" name="Google Shape;217;g30200d6ead9_2_5"/>
          <p:cNvPicPr preferRelativeResize="0"/>
          <p:nvPr/>
        </p:nvPicPr>
        <p:blipFill rotWithShape="1">
          <a:blip r:embed="rId5">
            <a:alphaModFix/>
          </a:blip>
          <a:srcRect b="0" l="0" r="0" t="0"/>
          <a:stretch/>
        </p:blipFill>
        <p:spPr>
          <a:xfrm flipH="1">
            <a:off x="8596530" y="3127325"/>
            <a:ext cx="1159725" cy="2616825"/>
          </a:xfrm>
          <a:prstGeom prst="rect">
            <a:avLst/>
          </a:prstGeom>
          <a:noFill/>
          <a:ln>
            <a:noFill/>
          </a:ln>
        </p:spPr>
      </p:pic>
      <p:pic>
        <p:nvPicPr>
          <p:cNvPr id="218" name="Google Shape;218;g30200d6ead9_2_5"/>
          <p:cNvPicPr preferRelativeResize="0"/>
          <p:nvPr/>
        </p:nvPicPr>
        <p:blipFill rotWithShape="1">
          <a:blip r:embed="rId6">
            <a:alphaModFix/>
          </a:blip>
          <a:srcRect b="0" l="0" r="0" t="0"/>
          <a:stretch/>
        </p:blipFill>
        <p:spPr>
          <a:xfrm>
            <a:off x="9818675" y="5277745"/>
            <a:ext cx="1217125" cy="1278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22" name="Shape 222"/>
        <p:cNvGrpSpPr/>
        <p:nvPr/>
      </p:nvGrpSpPr>
      <p:grpSpPr>
        <a:xfrm>
          <a:off x="0" y="0"/>
          <a:ext cx="0" cy="0"/>
          <a:chOff x="0" y="0"/>
          <a:chExt cx="0" cy="0"/>
        </a:xfrm>
      </p:grpSpPr>
      <p:sp>
        <p:nvSpPr>
          <p:cNvPr id="223" name="Google Shape;223;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Home Learning </a:t>
            </a:r>
            <a:endParaRPr b="1"/>
          </a:p>
        </p:txBody>
      </p:sp>
      <p:sp>
        <p:nvSpPr>
          <p:cNvPr id="224" name="Google Shape;224;p9"/>
          <p:cNvSpPr txBox="1"/>
          <p:nvPr>
            <p:ph idx="1" type="body"/>
          </p:nvPr>
        </p:nvSpPr>
        <p:spPr>
          <a:xfrm>
            <a:off x="561100" y="1413177"/>
            <a:ext cx="10349400" cy="5392200"/>
          </a:xfrm>
          <a:prstGeom prst="rect">
            <a:avLst/>
          </a:prstGeom>
          <a:noFill/>
          <a:ln>
            <a:noFill/>
          </a:ln>
        </p:spPr>
        <p:txBody>
          <a:bodyPr anchorCtr="0" anchor="t" bIns="45700" lIns="91425" spcFirstLastPara="1" rIns="91425" wrap="square" tIns="45700">
            <a:normAutofit/>
          </a:bodyPr>
          <a:lstStyle/>
          <a:p>
            <a:pPr indent="-64135" lvl="0" marL="228600" rtl="0" algn="l">
              <a:lnSpc>
                <a:spcPct val="90000"/>
              </a:lnSpc>
              <a:spcBef>
                <a:spcPts val="0"/>
              </a:spcBef>
              <a:spcAft>
                <a:spcPts val="0"/>
              </a:spcAft>
              <a:buClr>
                <a:schemeClr val="dk1"/>
              </a:buClr>
              <a:buSzPts val="2800"/>
              <a:buNone/>
            </a:pPr>
            <a:r>
              <a:t/>
            </a:r>
            <a:endParaRPr/>
          </a:p>
          <a:p>
            <a:pPr indent="-254000" lvl="0" marL="228600" rtl="0" algn="l">
              <a:lnSpc>
                <a:spcPct val="90000"/>
              </a:lnSpc>
              <a:spcBef>
                <a:spcPts val="1000"/>
              </a:spcBef>
              <a:spcAft>
                <a:spcPts val="0"/>
              </a:spcAft>
              <a:buClr>
                <a:schemeClr val="dk1"/>
              </a:buClr>
              <a:buSzPts val="4000"/>
              <a:buChar char="•"/>
            </a:pPr>
            <a:r>
              <a:rPr lang="en-GB" sz="4000"/>
              <a:t>Is set every Wednesday to be returned by the following Monday and will usually be English or maths based</a:t>
            </a:r>
            <a:endParaRPr sz="4000"/>
          </a:p>
          <a:p>
            <a:pPr indent="-254000" lvl="0" marL="228600" rtl="0" algn="l">
              <a:lnSpc>
                <a:spcPct val="90000"/>
              </a:lnSpc>
              <a:spcBef>
                <a:spcPts val="1000"/>
              </a:spcBef>
              <a:spcAft>
                <a:spcPts val="0"/>
              </a:spcAft>
              <a:buSzPts val="4000"/>
              <a:buChar char="•"/>
            </a:pPr>
            <a:r>
              <a:rPr lang="en-GB" sz="4000"/>
              <a:t>There is also a half termly project that is set on Google Classroom</a:t>
            </a:r>
            <a:endParaRPr sz="4000"/>
          </a:p>
          <a:p>
            <a:pPr indent="0" lvl="0" marL="0" rtl="0" algn="l">
              <a:lnSpc>
                <a:spcPct val="90000"/>
              </a:lnSpc>
              <a:spcBef>
                <a:spcPts val="1000"/>
              </a:spcBef>
              <a:spcAft>
                <a:spcPts val="0"/>
              </a:spcAft>
              <a:buSzPts val="2118"/>
              <a:buNone/>
            </a:pPr>
            <a:r>
              <a:t/>
            </a:r>
            <a:endParaRPr sz="4000"/>
          </a:p>
          <a:p>
            <a:pPr indent="0" lvl="0" marL="0" rtl="0" algn="l">
              <a:lnSpc>
                <a:spcPct val="90000"/>
              </a:lnSpc>
              <a:spcBef>
                <a:spcPts val="1000"/>
              </a:spcBef>
              <a:spcAft>
                <a:spcPts val="0"/>
              </a:spcAft>
              <a:buClr>
                <a:schemeClr val="dk1"/>
              </a:buClr>
              <a:buSzPts val="4000"/>
              <a:buNone/>
            </a:pPr>
            <a:r>
              <a:t/>
            </a:r>
            <a:endParaRPr sz="4000"/>
          </a:p>
        </p:txBody>
      </p:sp>
      <p:pic>
        <p:nvPicPr>
          <p:cNvPr descr="BW" id="225" name="Google Shape;225;p9"/>
          <p:cNvPicPr preferRelativeResize="0"/>
          <p:nvPr/>
        </p:nvPicPr>
        <p:blipFill rotWithShape="1">
          <a:blip r:embed="rId3">
            <a:alphaModFix/>
          </a:blip>
          <a:srcRect b="0" l="0" r="0" t="0"/>
          <a:stretch/>
        </p:blipFill>
        <p:spPr>
          <a:xfrm>
            <a:off x="10606087" y="130084"/>
            <a:ext cx="1495425" cy="16557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9" name="Shape 229"/>
        <p:cNvGrpSpPr/>
        <p:nvPr/>
      </p:nvGrpSpPr>
      <p:grpSpPr>
        <a:xfrm>
          <a:off x="0" y="0"/>
          <a:ext cx="0" cy="0"/>
          <a:chOff x="0" y="0"/>
          <a:chExt cx="0" cy="0"/>
        </a:xfrm>
      </p:grpSpPr>
      <p:sp>
        <p:nvSpPr>
          <p:cNvPr id="230" name="Google Shape;230;g37c45d655ed_0_0"/>
          <p:cNvSpPr txBox="1"/>
          <p:nvPr>
            <p:ph type="title"/>
          </p:nvPr>
        </p:nvSpPr>
        <p:spPr>
          <a:xfrm>
            <a:off x="415600" y="364200"/>
            <a:ext cx="11360700" cy="1441200"/>
          </a:xfrm>
          <a:prstGeom prst="rect">
            <a:avLst/>
          </a:prstGeom>
          <a:noFill/>
          <a:ln>
            <a:noFill/>
          </a:ln>
        </p:spPr>
        <p:txBody>
          <a:bodyPr anchorCtr="0" anchor="ctr" bIns="45700" lIns="91425" spcFirstLastPara="1" rIns="91425" wrap="square" tIns="45700">
            <a:normAutofit/>
          </a:bodyPr>
          <a:lstStyle/>
          <a:p>
            <a:pPr indent="0" lvl="0" marL="0" rtl="0" algn="ctr">
              <a:lnSpc>
                <a:spcPct val="115000"/>
              </a:lnSpc>
              <a:spcBef>
                <a:spcPts val="1600"/>
              </a:spcBef>
              <a:spcAft>
                <a:spcPts val="1600"/>
              </a:spcAft>
              <a:buClr>
                <a:schemeClr val="dk1"/>
              </a:buClr>
              <a:buSzPts val="1500"/>
              <a:buFont typeface="Arial"/>
              <a:buNone/>
            </a:pPr>
            <a:r>
              <a:rPr b="1" lang="en-GB" sz="4000"/>
              <a:t>Promoting a positive attitude to maths</a:t>
            </a:r>
            <a:endParaRPr b="1" sz="4000"/>
          </a:p>
        </p:txBody>
      </p:sp>
      <p:sp>
        <p:nvSpPr>
          <p:cNvPr id="231" name="Google Shape;231;g37c45d655ed_0_0"/>
          <p:cNvSpPr txBox="1"/>
          <p:nvPr>
            <p:ph idx="1" type="body"/>
          </p:nvPr>
        </p:nvSpPr>
        <p:spPr>
          <a:xfrm>
            <a:off x="415600" y="1177867"/>
            <a:ext cx="11360700" cy="5556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600"/>
              </a:spcBef>
              <a:spcAft>
                <a:spcPts val="0"/>
              </a:spcAft>
              <a:buSzPts val="2800"/>
              <a:buNone/>
            </a:pPr>
            <a:r>
              <a:t/>
            </a:r>
            <a:endParaRPr b="1" sz="2100">
              <a:solidFill>
                <a:schemeClr val="dk1"/>
              </a:solidFill>
            </a:endParaRPr>
          </a:p>
          <a:p>
            <a:pPr indent="-438150" lvl="0" marL="609600" rtl="0" algn="l">
              <a:lnSpc>
                <a:spcPct val="90000"/>
              </a:lnSpc>
              <a:spcBef>
                <a:spcPts val="1000"/>
              </a:spcBef>
              <a:spcAft>
                <a:spcPts val="0"/>
              </a:spcAft>
              <a:buClr>
                <a:schemeClr val="dk1"/>
              </a:buClr>
              <a:buSzPts val="2100"/>
              <a:buAutoNum type="arabicPeriod"/>
            </a:pPr>
            <a:r>
              <a:rPr b="1" lang="en-GB" sz="2100">
                <a:solidFill>
                  <a:schemeClr val="dk1"/>
                </a:solidFill>
              </a:rPr>
              <a:t>Model a positive attitude:</a:t>
            </a:r>
            <a:r>
              <a:rPr lang="en-GB" sz="2100">
                <a:solidFill>
                  <a:schemeClr val="dk1"/>
                </a:solidFill>
              </a:rPr>
              <a:t> Avoid saying things like, </a:t>
            </a:r>
            <a:r>
              <a:rPr i="1" lang="en-GB" sz="2100">
                <a:solidFill>
                  <a:schemeClr val="dk1"/>
                </a:solidFill>
              </a:rPr>
              <a:t>“I’m not good at maths.”</a:t>
            </a:r>
            <a:r>
              <a:rPr lang="en-GB" sz="2100">
                <a:solidFill>
                  <a:schemeClr val="dk1"/>
                </a:solidFill>
              </a:rPr>
              <a:t> Instead, show curiosity and willingness to learn together.</a:t>
            </a:r>
            <a:endParaRPr sz="2100">
              <a:solidFill>
                <a:schemeClr val="dk1"/>
              </a:solidFill>
            </a:endParaRPr>
          </a:p>
          <a:p>
            <a:pPr indent="-438150" lvl="0" marL="609600" rtl="0" algn="l">
              <a:lnSpc>
                <a:spcPct val="115000"/>
              </a:lnSpc>
              <a:spcBef>
                <a:spcPts val="1000"/>
              </a:spcBef>
              <a:spcAft>
                <a:spcPts val="0"/>
              </a:spcAft>
              <a:buClr>
                <a:schemeClr val="dk1"/>
              </a:buClr>
              <a:buSzPts val="2100"/>
              <a:buAutoNum type="arabicPeriod"/>
            </a:pPr>
            <a:r>
              <a:rPr b="1" lang="en-GB" sz="2100">
                <a:solidFill>
                  <a:schemeClr val="dk1"/>
                </a:solidFill>
              </a:rPr>
              <a:t>Mistakes Help Us Learn: </a:t>
            </a:r>
            <a:r>
              <a:rPr lang="en-GB" sz="2100">
                <a:solidFill>
                  <a:schemeClr val="dk1"/>
                </a:solidFill>
              </a:rPr>
              <a:t>Remind your child that mistakes are a natural part of learning and challenges help their brain grow. </a:t>
            </a:r>
            <a:endParaRPr sz="2100">
              <a:solidFill>
                <a:schemeClr val="dk1"/>
              </a:solidFill>
            </a:endParaRPr>
          </a:p>
          <a:p>
            <a:pPr indent="-438150" lvl="0" marL="609600" rtl="0" algn="l">
              <a:lnSpc>
                <a:spcPct val="115000"/>
              </a:lnSpc>
              <a:spcBef>
                <a:spcPts val="1000"/>
              </a:spcBef>
              <a:spcAft>
                <a:spcPts val="0"/>
              </a:spcAft>
              <a:buClr>
                <a:schemeClr val="dk1"/>
              </a:buClr>
              <a:buSzPts val="2100"/>
              <a:buAutoNum type="arabicPeriod"/>
            </a:pPr>
            <a:r>
              <a:rPr b="1" lang="en-GB" sz="2100">
                <a:solidFill>
                  <a:schemeClr val="dk1"/>
                </a:solidFill>
              </a:rPr>
              <a:t>Value Effort: </a:t>
            </a:r>
            <a:r>
              <a:rPr lang="en-GB" sz="2100">
                <a:solidFill>
                  <a:schemeClr val="dk1"/>
                </a:solidFill>
              </a:rPr>
              <a:t>Praise your child for working hard and thinking carefully, not just for getting the answers right.</a:t>
            </a:r>
            <a:endParaRPr sz="2100">
              <a:solidFill>
                <a:schemeClr val="dk1"/>
              </a:solidFill>
            </a:endParaRPr>
          </a:p>
          <a:p>
            <a:pPr indent="-438150" lvl="0" marL="609600" rtl="0" algn="l">
              <a:lnSpc>
                <a:spcPct val="90000"/>
              </a:lnSpc>
              <a:spcBef>
                <a:spcPts val="1600"/>
              </a:spcBef>
              <a:spcAft>
                <a:spcPts val="0"/>
              </a:spcAft>
              <a:buClr>
                <a:schemeClr val="dk1"/>
              </a:buClr>
              <a:buSzPts val="2100"/>
              <a:buAutoNum type="arabicPeriod"/>
            </a:pPr>
            <a:r>
              <a:rPr b="1" lang="en-GB" sz="2100">
                <a:solidFill>
                  <a:schemeClr val="dk1"/>
                </a:solidFill>
              </a:rPr>
              <a:t>Ask Questions, Don’t Just Give Answers: </a:t>
            </a:r>
            <a:r>
              <a:rPr lang="en-GB" sz="2100">
                <a:solidFill>
                  <a:schemeClr val="dk1"/>
                </a:solidFill>
              </a:rPr>
              <a:t>Guide them with questions like, </a:t>
            </a:r>
            <a:r>
              <a:rPr i="1" lang="en-GB" sz="2100">
                <a:solidFill>
                  <a:schemeClr val="dk1"/>
                </a:solidFill>
              </a:rPr>
              <a:t>“What do you notice?”</a:t>
            </a:r>
            <a:r>
              <a:rPr lang="en-GB" sz="2100">
                <a:solidFill>
                  <a:schemeClr val="dk1"/>
                </a:solidFill>
              </a:rPr>
              <a:t> or </a:t>
            </a:r>
            <a:r>
              <a:rPr i="1" lang="en-GB" sz="2100">
                <a:solidFill>
                  <a:schemeClr val="dk1"/>
                </a:solidFill>
              </a:rPr>
              <a:t>“Can you try it another way?”</a:t>
            </a:r>
            <a:endParaRPr i="1" sz="2100">
              <a:solidFill>
                <a:schemeClr val="dk1"/>
              </a:solidFill>
            </a:endParaRPr>
          </a:p>
          <a:p>
            <a:pPr indent="-438150" lvl="0" marL="609600" rtl="0" algn="l">
              <a:lnSpc>
                <a:spcPct val="90000"/>
              </a:lnSpc>
              <a:spcBef>
                <a:spcPts val="1600"/>
              </a:spcBef>
              <a:spcAft>
                <a:spcPts val="0"/>
              </a:spcAft>
              <a:buClr>
                <a:schemeClr val="dk1"/>
              </a:buClr>
              <a:buSzPts val="2100"/>
              <a:buAutoNum type="arabicPeriod"/>
            </a:pPr>
            <a:r>
              <a:rPr b="1" lang="en-GB" sz="2100">
                <a:solidFill>
                  <a:schemeClr val="dk1"/>
                </a:solidFill>
              </a:rPr>
              <a:t>Show Maths in Everyday Life: </a:t>
            </a:r>
            <a:r>
              <a:rPr lang="en-GB" sz="2100">
                <a:solidFill>
                  <a:schemeClr val="dk1"/>
                </a:solidFill>
              </a:rPr>
              <a:t>Cooking, shopping, sports, and games all use maths—help your child see it everywhere.</a:t>
            </a:r>
            <a:endParaRPr sz="2100">
              <a:solidFill>
                <a:schemeClr val="dk1"/>
              </a:solidFill>
            </a:endParaRPr>
          </a:p>
          <a:p>
            <a:pPr indent="-438150" lvl="0" marL="609600" rtl="0" algn="l">
              <a:lnSpc>
                <a:spcPct val="90000"/>
              </a:lnSpc>
              <a:spcBef>
                <a:spcPts val="1600"/>
              </a:spcBef>
              <a:spcAft>
                <a:spcPts val="0"/>
              </a:spcAft>
              <a:buClr>
                <a:schemeClr val="dk1"/>
              </a:buClr>
              <a:buSzPts val="2100"/>
              <a:buAutoNum type="arabicPeriod"/>
            </a:pPr>
            <a:r>
              <a:rPr b="1" lang="en-GB" sz="2100">
                <a:solidFill>
                  <a:schemeClr val="dk1"/>
                </a:solidFill>
              </a:rPr>
              <a:t>Celebrate Small Successes: </a:t>
            </a:r>
            <a:r>
              <a:rPr lang="en-GB" sz="2100">
                <a:solidFill>
                  <a:schemeClr val="dk1"/>
                </a:solidFill>
              </a:rPr>
              <a:t>Praise progress, no matter how small, to build your child’s confidence and love of maths.</a:t>
            </a:r>
            <a:endParaRPr sz="2100">
              <a:solidFill>
                <a:schemeClr val="dk1"/>
              </a:solidFill>
            </a:endParaRPr>
          </a:p>
          <a:p>
            <a:pPr indent="0" lvl="0" marL="609600" rtl="0" algn="l">
              <a:lnSpc>
                <a:spcPct val="90000"/>
              </a:lnSpc>
              <a:spcBef>
                <a:spcPts val="1600"/>
              </a:spcBef>
              <a:spcAft>
                <a:spcPts val="0"/>
              </a:spcAft>
              <a:buSzPts val="2800"/>
              <a:buNone/>
            </a:pPr>
            <a:r>
              <a:t/>
            </a:r>
            <a:endParaRPr sz="2100">
              <a:solidFill>
                <a:schemeClr val="dk1"/>
              </a:solidFill>
            </a:endParaRPr>
          </a:p>
          <a:p>
            <a:pPr indent="0" lvl="0" marL="609600" rtl="0" algn="l">
              <a:lnSpc>
                <a:spcPct val="90000"/>
              </a:lnSpc>
              <a:spcBef>
                <a:spcPts val="1600"/>
              </a:spcBef>
              <a:spcAft>
                <a:spcPts val="0"/>
              </a:spcAft>
              <a:buSzPts val="2800"/>
              <a:buNone/>
            </a:pPr>
            <a:r>
              <a:t/>
            </a:r>
            <a:endParaRPr sz="2100">
              <a:solidFill>
                <a:schemeClr val="dk1"/>
              </a:solidFill>
            </a:endParaRPr>
          </a:p>
          <a:p>
            <a:pPr indent="0" lvl="0" marL="609600" rtl="0" algn="l">
              <a:lnSpc>
                <a:spcPct val="115000"/>
              </a:lnSpc>
              <a:spcBef>
                <a:spcPts val="1000"/>
              </a:spcBef>
              <a:spcAft>
                <a:spcPts val="0"/>
              </a:spcAft>
              <a:buSzPts val="2800"/>
              <a:buNone/>
            </a:pPr>
            <a:r>
              <a:t/>
            </a:r>
            <a:endParaRPr sz="2100">
              <a:solidFill>
                <a:schemeClr val="dk1"/>
              </a:solidFill>
            </a:endParaRPr>
          </a:p>
        </p:txBody>
      </p:sp>
      <p:pic>
        <p:nvPicPr>
          <p:cNvPr id="232" name="Google Shape;232;g37c45d655ed_0_0"/>
          <p:cNvPicPr preferRelativeResize="0"/>
          <p:nvPr/>
        </p:nvPicPr>
        <p:blipFill rotWithShape="1">
          <a:blip r:embed="rId3">
            <a:alphaModFix/>
          </a:blip>
          <a:srcRect b="0" l="0" r="0" t="0"/>
          <a:stretch/>
        </p:blipFill>
        <p:spPr>
          <a:xfrm>
            <a:off x="10878419" y="364200"/>
            <a:ext cx="1313567" cy="85356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36" name="Shape 236"/>
        <p:cNvGrpSpPr/>
        <p:nvPr/>
      </p:nvGrpSpPr>
      <p:grpSpPr>
        <a:xfrm>
          <a:off x="0" y="0"/>
          <a:ext cx="0" cy="0"/>
          <a:chOff x="0" y="0"/>
          <a:chExt cx="0" cy="0"/>
        </a:xfrm>
      </p:grpSpPr>
      <p:sp>
        <p:nvSpPr>
          <p:cNvPr id="237" name="Google Shape;237;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Anglo-Saxon Day</a:t>
            </a:r>
            <a:endParaRPr b="1"/>
          </a:p>
        </p:txBody>
      </p:sp>
      <p:sp>
        <p:nvSpPr>
          <p:cNvPr id="238" name="Google Shape;238;p10"/>
          <p:cNvSpPr txBox="1"/>
          <p:nvPr>
            <p:ph idx="1" type="body"/>
          </p:nvPr>
        </p:nvSpPr>
        <p:spPr>
          <a:xfrm>
            <a:off x="90486" y="1785846"/>
            <a:ext cx="10674495" cy="432400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Anglo-Saxon Day is Friday 6th November 2026 and will be run by History Off The Page. The cost of the day is £15.50.</a:t>
            </a:r>
            <a:endParaRPr/>
          </a:p>
          <a:p>
            <a:pPr indent="0" lvl="0" marL="0" rtl="0" algn="l">
              <a:lnSpc>
                <a:spcPct val="90000"/>
              </a:lnSpc>
              <a:spcBef>
                <a:spcPts val="1000"/>
              </a:spcBef>
              <a:spcAft>
                <a:spcPts val="0"/>
              </a:spcAft>
              <a:buClr>
                <a:schemeClr val="dk1"/>
              </a:buClr>
              <a:buSzPts val="2800"/>
              <a:buNone/>
            </a:pPr>
            <a:r>
              <a:rPr lang="en-GB"/>
              <a:t>We would like the children to dress up as Anglo-Saxons. This need not be overly elaborate or expensive. A suggestion sheet will accompany the imminent letter. The office will set up The Gateway for responses.</a:t>
            </a:r>
            <a:endParaRPr/>
          </a:p>
          <a:p>
            <a:pPr indent="0" lvl="0" marL="0" rtl="0" algn="l">
              <a:lnSpc>
                <a:spcPct val="90000"/>
              </a:lnSpc>
              <a:spcBef>
                <a:spcPts val="1000"/>
              </a:spcBef>
              <a:spcAft>
                <a:spcPts val="0"/>
              </a:spcAft>
              <a:buClr>
                <a:schemeClr val="dk1"/>
              </a:buClr>
              <a:buSzPts val="2800"/>
              <a:buNone/>
            </a:pPr>
            <a:r>
              <a:rPr lang="en-GB"/>
              <a:t>We would like to hear from parents who can help out  – either morning, afternoon, or the whole day. We promise we will not force you to dress up! Please volunteer to help as we cannot run these days without you.</a:t>
            </a:r>
            <a:endParaRPr/>
          </a:p>
        </p:txBody>
      </p:sp>
      <p:pic>
        <p:nvPicPr>
          <p:cNvPr descr="BW" id="239" name="Google Shape;239;p10"/>
          <p:cNvPicPr preferRelativeResize="0"/>
          <p:nvPr/>
        </p:nvPicPr>
        <p:blipFill rotWithShape="1">
          <a:blip r:embed="rId3">
            <a:alphaModFix/>
          </a:blip>
          <a:srcRect b="0" l="0" r="0" t="0"/>
          <a:stretch/>
        </p:blipFill>
        <p:spPr>
          <a:xfrm>
            <a:off x="10606087" y="130084"/>
            <a:ext cx="1495425" cy="165576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43" name="Shape 243"/>
        <p:cNvGrpSpPr/>
        <p:nvPr/>
      </p:nvGrpSpPr>
      <p:grpSpPr>
        <a:xfrm>
          <a:off x="0" y="0"/>
          <a:ext cx="0" cy="0"/>
          <a:chOff x="0" y="0"/>
          <a:chExt cx="0" cy="0"/>
        </a:xfrm>
      </p:grpSpPr>
      <p:sp>
        <p:nvSpPr>
          <p:cNvPr id="244" name="Google Shape;24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GB"/>
              <a:t>Other trips and visitors</a:t>
            </a:r>
            <a:endParaRPr b="1"/>
          </a:p>
        </p:txBody>
      </p:sp>
      <p:sp>
        <p:nvSpPr>
          <p:cNvPr id="245" name="Google Shape;245;p11"/>
          <p:cNvSpPr txBox="1"/>
          <p:nvPr>
            <p:ph idx="1" type="body"/>
          </p:nvPr>
        </p:nvSpPr>
        <p:spPr>
          <a:xfrm>
            <a:off x="90486" y="1246910"/>
            <a:ext cx="10674495" cy="4862946"/>
          </a:xfrm>
          <a:prstGeom prst="rect">
            <a:avLst/>
          </a:prstGeom>
          <a:noFill/>
          <a:ln>
            <a:noFill/>
          </a:ln>
        </p:spPr>
        <p:txBody>
          <a:bodyPr anchorCtr="0" anchor="t" bIns="45700" lIns="91425" spcFirstLastPara="1" rIns="91425" wrap="square" tIns="45700">
            <a:normAutofit fontScale="25000" lnSpcReduction="10000"/>
          </a:bodyPr>
          <a:lstStyle/>
          <a:p>
            <a:pPr indent="0" lvl="0" marL="0" rtl="0" algn="l">
              <a:lnSpc>
                <a:spcPct val="90000"/>
              </a:lnSpc>
              <a:spcBef>
                <a:spcPts val="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ts val="700"/>
              <a:buNone/>
            </a:pPr>
            <a:r>
              <a:rPr lang="en-GB" sz="12000"/>
              <a:t>Young Voices - Year 5 children will perform as part of the Young Voices Choir at the O2 Arena on Friday 22nd January 2027</a:t>
            </a:r>
            <a:r>
              <a:rPr b="1" lang="en-GB" sz="12000"/>
              <a:t>.</a:t>
            </a:r>
            <a:endParaRPr b="1" sz="12000"/>
          </a:p>
          <a:p>
            <a:pPr indent="0" lvl="0" marL="0" rtl="0" algn="l">
              <a:lnSpc>
                <a:spcPct val="90000"/>
              </a:lnSpc>
              <a:spcBef>
                <a:spcPts val="1000"/>
              </a:spcBef>
              <a:spcAft>
                <a:spcPts val="0"/>
              </a:spcAft>
              <a:buClr>
                <a:schemeClr val="dk1"/>
              </a:buClr>
              <a:buSzPts val="700"/>
              <a:buNone/>
            </a:pPr>
            <a:r>
              <a:t/>
            </a:r>
            <a:endParaRPr sz="12000"/>
          </a:p>
          <a:p>
            <a:pPr indent="0" lvl="0" marL="0" rtl="0" algn="l">
              <a:lnSpc>
                <a:spcPct val="90000"/>
              </a:lnSpc>
              <a:spcBef>
                <a:spcPts val="1000"/>
              </a:spcBef>
              <a:spcAft>
                <a:spcPts val="0"/>
              </a:spcAft>
              <a:buClr>
                <a:schemeClr val="dk1"/>
              </a:buClr>
              <a:buSzPts val="700"/>
              <a:buNone/>
            </a:pPr>
            <a:r>
              <a:rPr lang="en-GB" sz="12000"/>
              <a:t>Hazard Alley Safety Centre on Wednesday 10th March 2027 during the school day.</a:t>
            </a:r>
            <a:endParaRPr sz="12000"/>
          </a:p>
          <a:p>
            <a:pPr indent="0" lvl="0" marL="0" rtl="0" algn="l">
              <a:lnSpc>
                <a:spcPct val="90000"/>
              </a:lnSpc>
              <a:spcBef>
                <a:spcPts val="1000"/>
              </a:spcBef>
              <a:spcAft>
                <a:spcPts val="0"/>
              </a:spcAft>
              <a:buClr>
                <a:schemeClr val="dk1"/>
              </a:buClr>
              <a:buSzPts val="700"/>
              <a:buNone/>
            </a:pPr>
            <a:r>
              <a:t/>
            </a:r>
            <a:endParaRPr sz="12000"/>
          </a:p>
          <a:p>
            <a:pPr indent="0" lvl="0" marL="0" rtl="0" algn="l">
              <a:lnSpc>
                <a:spcPct val="90000"/>
              </a:lnSpc>
              <a:spcBef>
                <a:spcPts val="1000"/>
              </a:spcBef>
              <a:spcAft>
                <a:spcPts val="0"/>
              </a:spcAft>
              <a:buClr>
                <a:schemeClr val="dk1"/>
              </a:buClr>
              <a:buSzPts val="700"/>
              <a:buNone/>
            </a:pPr>
            <a:r>
              <a:rPr lang="en-GB" sz="12000"/>
              <a:t>Lee Valley on Thursday 27th May 2027 during the school day.</a:t>
            </a:r>
            <a:endParaRPr sz="12000"/>
          </a:p>
          <a:p>
            <a:pPr indent="0" lvl="0" marL="0" rtl="0" algn="l">
              <a:lnSpc>
                <a:spcPct val="90000"/>
              </a:lnSpc>
              <a:spcBef>
                <a:spcPts val="1000"/>
              </a:spcBef>
              <a:spcAft>
                <a:spcPts val="0"/>
              </a:spcAft>
              <a:buClr>
                <a:schemeClr val="dk1"/>
              </a:buClr>
              <a:buSzPts val="700"/>
              <a:buNone/>
            </a:pPr>
            <a:r>
              <a:t/>
            </a:r>
            <a:endParaRPr sz="12000"/>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50800" lvl="0" marL="228600" rtl="0" algn="l">
              <a:lnSpc>
                <a:spcPct val="90000"/>
              </a:lnSpc>
              <a:spcBef>
                <a:spcPts val="1000"/>
              </a:spcBef>
              <a:spcAft>
                <a:spcPts val="0"/>
              </a:spcAft>
              <a:buClr>
                <a:schemeClr val="dk1"/>
              </a:buClr>
              <a:buSzPct val="100000"/>
              <a:buNone/>
            </a:pPr>
            <a:r>
              <a:t/>
            </a:r>
            <a:endParaRPr/>
          </a:p>
        </p:txBody>
      </p:sp>
      <p:pic>
        <p:nvPicPr>
          <p:cNvPr descr="BW" id="246" name="Google Shape;246;p11"/>
          <p:cNvPicPr preferRelativeResize="0"/>
          <p:nvPr/>
        </p:nvPicPr>
        <p:blipFill rotWithShape="1">
          <a:blip r:embed="rId3">
            <a:alphaModFix/>
          </a:blip>
          <a:srcRect b="0" l="0" r="0" t="0"/>
          <a:stretch/>
        </p:blipFill>
        <p:spPr>
          <a:xfrm>
            <a:off x="10606087" y="130084"/>
            <a:ext cx="1495425" cy="165576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Christmas</a:t>
            </a:r>
            <a:endParaRPr/>
          </a:p>
        </p:txBody>
      </p:sp>
      <p:sp>
        <p:nvSpPr>
          <p:cNvPr id="252" name="Google Shape;252;p12"/>
          <p:cNvSpPr txBox="1"/>
          <p:nvPr>
            <p:ph idx="1" type="body"/>
          </p:nvPr>
        </p:nvSpPr>
        <p:spPr>
          <a:xfrm>
            <a:off x="345831" y="2054140"/>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4800"/>
              <a:buChar char="•"/>
            </a:pPr>
            <a:r>
              <a:rPr lang="en-GB" sz="4800"/>
              <a:t>Our Christmas Carol Concert is planned for 2pm and 5:30pm on Monday 14</a:t>
            </a:r>
            <a:r>
              <a:rPr baseline="30000" lang="en-GB" sz="4800"/>
              <a:t>th</a:t>
            </a:r>
            <a:r>
              <a:rPr lang="en-GB" sz="4800"/>
              <a:t> December</a:t>
            </a:r>
            <a:endParaRPr sz="4800"/>
          </a:p>
          <a:p>
            <a:pPr indent="-228600" lvl="0" marL="228600" rtl="0" algn="l">
              <a:lnSpc>
                <a:spcPct val="90000"/>
              </a:lnSpc>
              <a:spcBef>
                <a:spcPts val="0"/>
              </a:spcBef>
              <a:spcAft>
                <a:spcPts val="0"/>
              </a:spcAft>
              <a:buSzPts val="4800"/>
              <a:buChar char="•"/>
            </a:pPr>
            <a:r>
              <a:rPr lang="en-GB" sz="4800"/>
              <a:t>Tickets will be allocated in a similar way to last year</a:t>
            </a:r>
            <a:endParaRPr sz="4800"/>
          </a:p>
          <a:p>
            <a:pPr indent="-228600" lvl="0" marL="228600" rtl="0" algn="l">
              <a:lnSpc>
                <a:spcPct val="90000"/>
              </a:lnSpc>
              <a:spcBef>
                <a:spcPts val="1000"/>
              </a:spcBef>
              <a:spcAft>
                <a:spcPts val="0"/>
              </a:spcAft>
              <a:buClr>
                <a:schemeClr val="dk1"/>
              </a:buClr>
              <a:buSzPts val="4800"/>
              <a:buChar char="•"/>
            </a:pPr>
            <a:r>
              <a:rPr lang="en-GB" sz="4800"/>
              <a:t>More details to follow after half term</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하루 하루 (Haru Haru)" id="253" name="Google Shape;253;p12"/>
          <p:cNvPicPr preferRelativeResize="0"/>
          <p:nvPr/>
        </p:nvPicPr>
        <p:blipFill rotWithShape="1">
          <a:blip r:embed="rId3">
            <a:alphaModFix/>
          </a:blip>
          <a:srcRect b="0" l="0" r="0" t="0"/>
          <a:stretch/>
        </p:blipFill>
        <p:spPr>
          <a:xfrm>
            <a:off x="3629465" y="183398"/>
            <a:ext cx="3004160" cy="168901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57" name="Shape 257"/>
        <p:cNvGrpSpPr/>
        <p:nvPr/>
      </p:nvGrpSpPr>
      <p:grpSpPr>
        <a:xfrm>
          <a:off x="0" y="0"/>
          <a:ext cx="0" cy="0"/>
          <a:chOff x="0" y="0"/>
          <a:chExt cx="0" cy="0"/>
        </a:xfrm>
      </p:grpSpPr>
      <p:sp>
        <p:nvSpPr>
          <p:cNvPr id="258" name="Google Shape;25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7200"/>
              <a:buFont typeface="Calibri"/>
              <a:buNone/>
            </a:pPr>
            <a:r>
              <a:rPr b="1" lang="en-GB" sz="7200"/>
              <a:t>Communication</a:t>
            </a:r>
            <a:endParaRPr b="1" sz="7200"/>
          </a:p>
        </p:txBody>
      </p:sp>
      <p:sp>
        <p:nvSpPr>
          <p:cNvPr id="259" name="Google Shape;259;p13"/>
          <p:cNvSpPr txBox="1"/>
          <p:nvPr>
            <p:ph idx="1" type="body"/>
          </p:nvPr>
        </p:nvSpPr>
        <p:spPr>
          <a:xfrm>
            <a:off x="90487" y="1785846"/>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None/>
            </a:pPr>
            <a:r>
              <a:rPr lang="en-GB" sz="5400"/>
              <a:t>Any messages should be sent via the admin email or call the office.</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BW" id="260" name="Google Shape;260;p13"/>
          <p:cNvPicPr preferRelativeResize="0"/>
          <p:nvPr/>
        </p:nvPicPr>
        <p:blipFill rotWithShape="1">
          <a:blip r:embed="rId3">
            <a:alphaModFix/>
          </a:blip>
          <a:srcRect b="0" l="0" r="0" t="0"/>
          <a:stretch/>
        </p:blipFill>
        <p:spPr>
          <a:xfrm>
            <a:off x="10606087" y="130084"/>
            <a:ext cx="1495425" cy="165576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264" name="Shape 264"/>
        <p:cNvGrpSpPr/>
        <p:nvPr/>
      </p:nvGrpSpPr>
      <p:grpSpPr>
        <a:xfrm>
          <a:off x="0" y="0"/>
          <a:ext cx="0" cy="0"/>
          <a:chOff x="0" y="0"/>
          <a:chExt cx="0" cy="0"/>
        </a:xfrm>
      </p:grpSpPr>
      <p:sp>
        <p:nvSpPr>
          <p:cNvPr id="265" name="Google Shape;265;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7200"/>
              <a:buFont typeface="Calibri"/>
              <a:buNone/>
            </a:pPr>
            <a:r>
              <a:rPr b="1" lang="en-GB" sz="7200"/>
              <a:t>Any questions?</a:t>
            </a:r>
            <a:endParaRPr b="1" sz="7200"/>
          </a:p>
        </p:txBody>
      </p:sp>
      <p:pic>
        <p:nvPicPr>
          <p:cNvPr descr="BW" id="266" name="Google Shape;266;p14"/>
          <p:cNvPicPr preferRelativeResize="0"/>
          <p:nvPr/>
        </p:nvPicPr>
        <p:blipFill rotWithShape="1">
          <a:blip r:embed="rId3">
            <a:alphaModFix/>
          </a:blip>
          <a:srcRect b="0" l="0" r="0" t="0"/>
          <a:stretch/>
        </p:blipFill>
        <p:spPr>
          <a:xfrm>
            <a:off x="10606087" y="130084"/>
            <a:ext cx="1495425" cy="165576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2018-09-25T13:45:29Z</dcterms:created>
  <dc:creator>Megan Francis</dc:creator>
</cp:coreProperties>
</file>