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0SvJZiAh6faUXxzsNHAjNkvrR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2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910" y="1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254" y="4714876"/>
            <a:ext cx="543716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910" y="9428163"/>
            <a:ext cx="2946144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4f093bf1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4f093bf15_0_38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124f093bf15_0_38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4f093bf1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4f093bf15_0_6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124f093bf15_0_6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4f093bf1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4f093bf15_0_15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24f093bf15_0_15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:notes"/>
          <p:cNvSpPr txBox="1">
            <a:spLocks noGrp="1"/>
          </p:cNvSpPr>
          <p:nvPr>
            <p:ph type="body" idx="1"/>
          </p:nvPr>
        </p:nvSpPr>
        <p:spPr>
          <a:xfrm>
            <a:off x="680254" y="4714876"/>
            <a:ext cx="5437167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24f093bf1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24f093bf15_0_25:notes"/>
          <p:cNvSpPr txBox="1">
            <a:spLocks noGrp="1"/>
          </p:cNvSpPr>
          <p:nvPr>
            <p:ph type="body" idx="1"/>
          </p:nvPr>
        </p:nvSpPr>
        <p:spPr>
          <a:xfrm>
            <a:off x="680253" y="4714875"/>
            <a:ext cx="543713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124f093bf15_0_25:notes"/>
          <p:cNvSpPr txBox="1">
            <a:spLocks noGrp="1"/>
          </p:cNvSpPr>
          <p:nvPr>
            <p:ph type="sldNum" idx="12"/>
          </p:nvPr>
        </p:nvSpPr>
        <p:spPr>
          <a:xfrm>
            <a:off x="3849910" y="9428162"/>
            <a:ext cx="2946285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1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l" t="t" r="r" b="b"/>
            <a:pathLst>
              <a:path w="3985" h="3619" extrusionOk="0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" name="Google Shape;11;p9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2" name="Google Shape;12;p9"/>
            <p:cNvSpPr/>
            <p:nvPr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" name="Google Shape;13;p9"/>
            <p:cNvSpPr/>
            <p:nvPr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4" name="Google Shape;14;p9"/>
            <p:cNvSpPr/>
            <p:nvPr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5" name="Google Shape;15;p9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6" name="Google Shape;16;p9"/>
              <p:cNvSpPr/>
              <p:nvPr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7" name="Google Shape;17;p9"/>
              <p:cNvSpPr/>
              <p:nvPr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8" name="Google Shape;18;p9"/>
              <p:cNvSpPr/>
              <p:nvPr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9" name="Google Shape;19;p9"/>
              <p:cNvSpPr/>
              <p:nvPr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0" name="Google Shape;20;p9"/>
              <p:cNvSpPr/>
              <p:nvPr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21" name="Google Shape;21;p9"/>
          <p:cNvGrpSpPr/>
          <p:nvPr/>
        </p:nvGrpSpPr>
        <p:grpSpPr>
          <a:xfrm>
            <a:off x="7797642" y="4318434"/>
            <a:ext cx="979804" cy="1159594"/>
            <a:chOff x="4912" y="2720"/>
            <a:chExt cx="617" cy="730"/>
          </a:xfrm>
        </p:grpSpPr>
        <p:sp>
          <p:nvSpPr>
            <p:cNvPr id="22" name="Google Shape;22;p9"/>
            <p:cNvSpPr/>
            <p:nvPr/>
          </p:nvSpPr>
          <p:spPr>
            <a:xfrm rot="7320000">
              <a:off x="4909" y="2936"/>
              <a:ext cx="629" cy="293"/>
            </a:xfrm>
            <a:custGeom>
              <a:avLst/>
              <a:gdLst/>
              <a:ahLst/>
              <a:cxnLst/>
              <a:rect l="l" t="t" r="r" b="b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9"/>
            <p:cNvSpPr/>
            <p:nvPr/>
          </p:nvSpPr>
          <p:spPr>
            <a:xfrm rot="7320000">
              <a:off x="4893" y="2922"/>
              <a:ext cx="627" cy="29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 rot="7320000">
              <a:off x="4999" y="2912"/>
              <a:ext cx="416" cy="265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5" name="Google Shape;25;p9"/>
            <p:cNvGrpSpPr/>
            <p:nvPr/>
          </p:nvGrpSpPr>
          <p:grpSpPr>
            <a:xfrm>
              <a:off x="4912" y="2720"/>
              <a:ext cx="617" cy="730"/>
              <a:chOff x="4912" y="2720"/>
              <a:chExt cx="617" cy="730"/>
            </a:xfrm>
          </p:grpSpPr>
          <p:sp>
            <p:nvSpPr>
              <p:cNvPr id="26" name="Google Shape;26;p9"/>
              <p:cNvSpPr/>
              <p:nvPr/>
            </p:nvSpPr>
            <p:spPr>
              <a:xfrm rot="7320000">
                <a:off x="4987" y="3190"/>
                <a:ext cx="59" cy="61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7" name="Google Shape;27;p9"/>
              <p:cNvSpPr/>
              <p:nvPr/>
            </p:nvSpPr>
            <p:spPr>
              <a:xfrm rot="7320000">
                <a:off x="4887" y="2930"/>
                <a:ext cx="667" cy="311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8" name="Google Shape;28;p9"/>
              <p:cNvSpPr/>
              <p:nvPr/>
            </p:nvSpPr>
            <p:spPr>
              <a:xfrm rot="7320000">
                <a:off x="5062" y="2997"/>
                <a:ext cx="472" cy="176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9" name="Google Shape;29;p9"/>
              <p:cNvSpPr/>
              <p:nvPr/>
            </p:nvSpPr>
            <p:spPr>
              <a:xfrm rot="7320000">
                <a:off x="5363" y="2873"/>
                <a:ext cx="63" cy="118"/>
              </a:xfrm>
              <a:custGeom>
                <a:avLst/>
                <a:gdLst/>
                <a:ahLst/>
                <a:cxnLst/>
                <a:rect l="l" t="t" r="r" b="b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9"/>
              <p:cNvSpPr/>
              <p:nvPr/>
            </p:nvSpPr>
            <p:spPr>
              <a:xfrm rot="7320000">
                <a:off x="5136" y="2999"/>
                <a:ext cx="193" cy="104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31" name="Google Shape;31;p9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l" t="t" r="r" b="b"/>
            <a:pathLst>
              <a:path w="4288" h="459" extrusionOk="0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Google Shape;32;p9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l" t="t" r="r" b="b"/>
            <a:pathLst>
              <a:path w="560" h="240" extrusionOk="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l" t="t" r="r" b="b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1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l" t="t" r="r" b="b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Google Shape;52;p11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l" t="t" r="r" b="b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3" name="Google Shape;53;p11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54" name="Google Shape;54;p11"/>
            <p:cNvSpPr/>
            <p:nvPr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l" t="t" r="r" b="b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Google Shape;55;p11"/>
            <p:cNvSpPr/>
            <p:nvPr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l" t="t" r="r" b="b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Google Shape;56;p11"/>
            <p:cNvSpPr/>
            <p:nvPr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l" t="t" r="r" b="b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l" t="t" r="r" b="b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l" t="t" r="r" b="b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l" t="t" r="r" b="b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l" t="t" r="r" b="b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l" t="t" r="r" b="b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l" t="t" r="r" b="b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3" name="Google Shape;63;p11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4" name="Google Shape;64;p11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5" name="Google Shape;65;p11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6" name="Google Shape;66;p11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7" name="Google Shape;67;p11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8" name="Google Shape;68;p11"/>
              <p:cNvSpPr/>
              <p:nvPr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9" name="Google Shape;69;p11"/>
              <p:cNvSpPr/>
              <p:nvPr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l" t="t" r="r" b="b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0" name="Google Shape;70;p11"/>
              <p:cNvSpPr/>
              <p:nvPr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l" t="t" r="r" b="b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1" name="Google Shape;71;p11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" name="Google Shape;72;p11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Google Shape;73;p11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Google Shape;74;p11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Google Shape;75;p11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6" name="Google Shape;76;p11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7" name="Google Shape;77;p11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8" name="Google Shape;78;p11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Google Shape;79;p11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0" name="Google Shape;80;p11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81" name="Google Shape;81;p11"/>
            <p:cNvSpPr/>
            <p:nvPr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l" t="t" r="r" b="b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3" name="Google Shape;83;p11"/>
          <p:cNvGrpSpPr/>
          <p:nvPr/>
        </p:nvGrpSpPr>
        <p:grpSpPr>
          <a:xfrm>
            <a:off x="7171101" y="-85888"/>
            <a:ext cx="2428148" cy="2245051"/>
            <a:chOff x="4517" y="-54"/>
            <a:chExt cx="1530" cy="1414"/>
          </a:xfrm>
        </p:grpSpPr>
        <p:grpSp>
          <p:nvGrpSpPr>
            <p:cNvPr id="84" name="Google Shape;84;p11"/>
            <p:cNvGrpSpPr/>
            <p:nvPr/>
          </p:nvGrpSpPr>
          <p:grpSpPr>
            <a:xfrm>
              <a:off x="4517" y="-54"/>
              <a:ext cx="1530" cy="1414"/>
              <a:chOff x="4517" y="-54"/>
              <a:chExt cx="1530" cy="1414"/>
            </a:xfrm>
          </p:grpSpPr>
          <p:sp>
            <p:nvSpPr>
              <p:cNvPr id="85" name="Google Shape;85;p11"/>
              <p:cNvSpPr/>
              <p:nvPr/>
            </p:nvSpPr>
            <p:spPr>
              <a:xfrm rot="-3180000">
                <a:off x="5430" y="1086"/>
                <a:ext cx="62" cy="288"/>
              </a:xfrm>
              <a:custGeom>
                <a:avLst/>
                <a:gdLst/>
                <a:ahLst/>
                <a:cxnLst/>
                <a:rect l="l" t="t" r="r" b="b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6" name="Google Shape;86;p11"/>
              <p:cNvGrpSpPr/>
              <p:nvPr/>
            </p:nvGrpSpPr>
            <p:grpSpPr>
              <a:xfrm>
                <a:off x="4517" y="-54"/>
                <a:ext cx="1530" cy="1414"/>
                <a:chOff x="4517" y="-54"/>
                <a:chExt cx="1530" cy="1414"/>
              </a:xfrm>
            </p:grpSpPr>
            <p:sp>
              <p:nvSpPr>
                <p:cNvPr id="87" name="Google Shape;87;p11"/>
                <p:cNvSpPr/>
                <p:nvPr/>
              </p:nvSpPr>
              <p:spPr>
                <a:xfrm rot="-3180000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Google Shape;88;p11"/>
                <p:cNvSpPr/>
                <p:nvPr/>
              </p:nvSpPr>
              <p:spPr>
                <a:xfrm rot="-3180000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Google Shape;89;p11"/>
                <p:cNvSpPr/>
                <p:nvPr/>
              </p:nvSpPr>
              <p:spPr>
                <a:xfrm rot="-3180000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Google Shape;90;p11"/>
                <p:cNvSpPr/>
                <p:nvPr/>
              </p:nvSpPr>
              <p:spPr>
                <a:xfrm rot="-3180000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1" name="Google Shape;91;p11"/>
                <p:cNvSpPr/>
                <p:nvPr/>
              </p:nvSpPr>
              <p:spPr>
                <a:xfrm rot="-3180000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2" name="Google Shape;92;p11"/>
                <p:cNvSpPr/>
                <p:nvPr/>
              </p:nvSpPr>
              <p:spPr>
                <a:xfrm rot="-3180000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3" name="Google Shape;93;p11"/>
                <p:cNvSpPr/>
                <p:nvPr/>
              </p:nvSpPr>
              <p:spPr>
                <a:xfrm rot="-3180000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Google Shape;94;p11"/>
                <p:cNvSpPr/>
                <p:nvPr/>
              </p:nvSpPr>
              <p:spPr>
                <a:xfrm rot="-3180000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5" name="Google Shape;95;p11"/>
            <p:cNvCxnSpPr/>
            <p:nvPr/>
          </p:nvCxnSpPr>
          <p:spPr>
            <a:xfrm>
              <a:off x="4870" y="84"/>
              <a:ext cx="42" cy="96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hc.org.uk/centres/the-pleasau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sc.co.uk/aylmerton-field-study-centr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4f093bf15_0_38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07702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Calibri"/>
                <a:ea typeface="Calibri"/>
                <a:cs typeface="Calibri"/>
                <a:sym typeface="Calibri"/>
              </a:rPr>
              <a:t>Year 6 Residential </a:t>
            </a:r>
            <a:br>
              <a:rPr lang="en-US" sz="54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dirty="0">
                <a:latin typeface="Calibri"/>
                <a:ea typeface="Calibri"/>
                <a:cs typeface="Calibri"/>
                <a:sym typeface="Calibri"/>
              </a:rPr>
              <a:t>17th – 21st June 2024</a:t>
            </a:r>
            <a:endParaRPr sz="5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24f093bf15_0_38"/>
          <p:cNvSpPr txBox="1">
            <a:spLocks noGrp="1"/>
          </p:cNvSpPr>
          <p:nvPr>
            <p:ph type="subTitle" idx="1"/>
          </p:nvPr>
        </p:nvSpPr>
        <p:spPr>
          <a:xfrm>
            <a:off x="1549400" y="3588328"/>
            <a:ext cx="6032400" cy="106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5100" b="1" dirty="0">
                <a:latin typeface="Calibri"/>
                <a:ea typeface="Calibri"/>
                <a:cs typeface="Calibri"/>
                <a:sym typeface="Calibri"/>
              </a:rPr>
              <a:t>Norfolk</a:t>
            </a:r>
            <a:endParaRPr sz="51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4f093bf15_0_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Calibri"/>
                <a:ea typeface="Calibri"/>
                <a:cs typeface="Calibri"/>
                <a:sym typeface="Calibri"/>
              </a:rPr>
              <a:t>Accommodation</a:t>
            </a:r>
            <a:endParaRPr sz="6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124f093bf15_0_6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 dirty="0">
                <a:hlinkClick r:id="rId3"/>
              </a:rPr>
              <a:t>https://www.cehc.org.uk/centres/the-pleasaunce</a:t>
            </a:r>
            <a:endParaRPr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73" name="Google Shape;173;g124f093bf15_0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3397" y="2751925"/>
            <a:ext cx="6510291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4f093bf15_0_15"/>
          <p:cNvSpPr txBox="1">
            <a:spLocks noGrp="1"/>
          </p:cNvSpPr>
          <p:nvPr>
            <p:ph type="title"/>
          </p:nvPr>
        </p:nvSpPr>
        <p:spPr>
          <a:xfrm>
            <a:off x="512375" y="325824"/>
            <a:ext cx="7244700" cy="1613811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alibri"/>
                <a:ea typeface="Calibri"/>
                <a:cs typeface="Calibri"/>
                <a:sym typeface="Calibri"/>
              </a:rPr>
              <a:t>Aylmerton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 Field Study Centre</a:t>
            </a:r>
            <a:br>
              <a:rPr lang="en-US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Field study </a:t>
            </a:r>
            <a:r>
              <a:rPr lang="en-US" sz="2800" b="1" dirty="0" err="1">
                <a:latin typeface="Calibri"/>
                <a:ea typeface="Calibri"/>
                <a:cs typeface="Calibri"/>
                <a:sym typeface="Calibri"/>
              </a:rPr>
              <a:t>centre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 instructors accompany us all week and </a:t>
            </a:r>
            <a:r>
              <a:rPr lang="en-US" sz="2800" b="1" dirty="0" err="1">
                <a:latin typeface="Calibri"/>
                <a:ea typeface="Calibri"/>
                <a:cs typeface="Calibri"/>
                <a:sym typeface="Calibri"/>
              </a:rPr>
              <a:t>organise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 the activities. 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124f093bf15_0_15"/>
          <p:cNvSpPr txBox="1">
            <a:spLocks noGrp="1"/>
          </p:cNvSpPr>
          <p:nvPr>
            <p:ph type="body" idx="1"/>
          </p:nvPr>
        </p:nvSpPr>
        <p:spPr>
          <a:xfrm>
            <a:off x="685800" y="1638076"/>
            <a:ext cx="7696200" cy="384832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 dirty="0">
                <a:hlinkClick r:id="rId3"/>
              </a:rPr>
              <a:t>https://www.afsc.co.uk/aylmerton-field-study-centre/</a:t>
            </a:r>
            <a:endParaRPr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81" name="Google Shape;181;g124f093bf15_0_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475" y="2931930"/>
            <a:ext cx="3389900" cy="228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24f093bf15_0_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81500" y="2737600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24f093bf15_0_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04000" y="4555350"/>
            <a:ext cx="3531775" cy="213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000" b="1">
                <a:latin typeface="Calibri"/>
                <a:ea typeface="Calibri"/>
                <a:cs typeface="Calibri"/>
                <a:sym typeface="Calibri"/>
              </a:rPr>
              <a:t>Activity timetable example</a:t>
            </a:r>
            <a:endParaRPr sz="4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"/>
          <p:cNvSpPr txBox="1">
            <a:spLocks noGrp="1"/>
          </p:cNvSpPr>
          <p:nvPr>
            <p:ph type="body" idx="1"/>
          </p:nvPr>
        </p:nvSpPr>
        <p:spPr>
          <a:xfrm>
            <a:off x="429800" y="1195800"/>
            <a:ext cx="7990200" cy="4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onday: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Leave Tring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approx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8.30am.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at t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Pleasaunce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and eat 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unch.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walk and activities -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and sculptures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After dinner - t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wilight safari 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round the grounds and on the beach. Hot chocolate and bedtime at 9pm.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Tuesday: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 Study Centre- Team building games.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Evening trip to local 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wimming pool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Wednes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Boat trip to see the seals at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Blakeney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Big Walk from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Blakeney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nature reserve along coast with a muddy estuary walk to finish. Evening activity – free time.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Thursday: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Cromer- Visit church and tower with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activities and stories. Walk to visit the lifeboat museum. Visit West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Runton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to study beach environment. Evening activity - disco.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Shopping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in Cromer - lunch on the beach - coach home. 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Arrive home at around 5pm.</a:t>
            </a:r>
            <a:endParaRPr sz="1800" b="0" i="0" u="none" strike="noStrike" cap="none" dirty="0">
              <a:solidFill>
                <a:schemeClr val="dk1"/>
              </a:solidFill>
              <a:sym typeface="Comic Sans MS"/>
            </a:endParaRP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b="0" i="0" u="none" dirty="0">
              <a:solidFill>
                <a:schemeClr val="dk1"/>
              </a:solidFill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4f093bf15_0_2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600" cy="858981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/>
                <a:ea typeface="Calibri"/>
                <a:cs typeface="Calibri"/>
                <a:sym typeface="Calibri"/>
              </a:rPr>
              <a:t>Trip details – kit list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(to be emailed)</a:t>
            </a:r>
            <a:endParaRPr sz="4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124f093bf15_0_25"/>
          <p:cNvSpPr txBox="1">
            <a:spLocks noGrp="1"/>
          </p:cNvSpPr>
          <p:nvPr>
            <p:ph type="body" idx="1"/>
          </p:nvPr>
        </p:nvSpPr>
        <p:spPr>
          <a:xfrm>
            <a:off x="685800" y="1233055"/>
            <a:ext cx="7696200" cy="45442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2200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Font typeface="Calibri"/>
              <a:buChar char="•"/>
            </a:pPr>
            <a:endParaRPr lang="en-US" sz="2800" b="1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 algn="l" rtl="0">
              <a:spcBef>
                <a:spcPts val="360"/>
              </a:spcBef>
              <a:spcAft>
                <a:spcPts val="0"/>
              </a:spcAft>
              <a:buSzPts val="2200"/>
              <a:buFont typeface="Calibri"/>
              <a:buChar char="•"/>
            </a:pP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073" y="1011381"/>
            <a:ext cx="7675417" cy="49876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25236"/>
          </a:xfrm>
        </p:spPr>
        <p:txBody>
          <a:bodyPr/>
          <a:lstStyle/>
          <a:p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Trip details 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(forms to be emailed/paper copy)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473" y="1066800"/>
            <a:ext cx="8146471" cy="5181599"/>
          </a:xfrm>
        </p:spPr>
        <p:txBody>
          <a:bodyPr/>
          <a:lstStyle/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Parental consent 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a form will be sent out in advance of the trip.</a:t>
            </a:r>
            <a:endParaRPr lang="en-GB" sz="2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Dietary requirements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a form will be sent to you in advance of the trip.</a:t>
            </a:r>
            <a:endParaRPr lang="en-GB" sz="2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Medicines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medicines, along with the medicine form, are to be brought into school on the morning of the trip and given to a member of staff. Any particularly sensitive issues should be discussed with the class teacher before the morning of the trip.</a:t>
            </a:r>
            <a:endParaRPr lang="en-GB" sz="3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Electrical devices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Please do not pack any electrical devices including phones. They can bring cameras, books, cuddly toys, small games.</a:t>
            </a:r>
          </a:p>
          <a:p>
            <a:pPr marL="342900" lvl="0" indent="-368300">
              <a:buClr>
                <a:srgbClr val="000000"/>
              </a:buClr>
              <a:buSzPts val="2200"/>
              <a:buFont typeface="Calibri"/>
              <a:buChar char="•"/>
            </a:pPr>
            <a:r>
              <a:rPr lang="en-GB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lang="en-GB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the children only need lunch food, snack and a drink for the first day. Please do not pack them any sweets.</a:t>
            </a:r>
            <a:endParaRPr lang="en-GB" sz="3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581202"/>
      </p:ext>
    </p:extLst>
  </p:cSld>
  <p:clrMapOvr>
    <a:masterClrMapping/>
  </p:clrMapOvr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359</Words>
  <Application>Microsoft Office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1_Crayons</vt:lpstr>
      <vt:lpstr>Crayons</vt:lpstr>
      <vt:lpstr>Year 6 Residential  17th – 21st June 2024</vt:lpstr>
      <vt:lpstr>Accommodation</vt:lpstr>
      <vt:lpstr>Aylmerton Field Study Centre Field study centre instructors accompany us all week and organise the activities. </vt:lpstr>
      <vt:lpstr>Activity timetable example</vt:lpstr>
      <vt:lpstr>Trip details – kit list (to be emailed)</vt:lpstr>
      <vt:lpstr>Trip details  (forms to be emailed/paper copy)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Residential 2022</dc:title>
  <dc:creator>jguest</dc:creator>
  <cp:lastModifiedBy>User1</cp:lastModifiedBy>
  <cp:revision>8</cp:revision>
  <cp:lastPrinted>2023-05-10T14:10:19Z</cp:lastPrinted>
  <dcterms:created xsi:type="dcterms:W3CDTF">2008-02-02T11:14:56Z</dcterms:created>
  <dcterms:modified xsi:type="dcterms:W3CDTF">2024-04-22T10:43:42Z</dcterms:modified>
</cp:coreProperties>
</file>