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797675" cy="9926638"/>
  <p:embeddedFontLst>
    <p:embeddedFont>
      <p:font typeface="Arimo"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jr7DjIdnkKJiqY17XSWjgEcKKh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1: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7: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81975aad54_0_229:notes"/>
          <p:cNvSpPr>
            <a:spLocks noGrp="1" noRot="1" noChangeAspect="1"/>
          </p:cNvSpPr>
          <p:nvPr>
            <p:ph type="sldImg" idx="2"/>
          </p:nvPr>
        </p:nvSpPr>
        <p:spPr>
          <a:xfrm>
            <a:off x="377946" y="744497"/>
            <a:ext cx="60423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381975aad54_0_229: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81975aad54_0_178:notes"/>
          <p:cNvSpPr>
            <a:spLocks noGrp="1" noRot="1" noChangeAspect="1"/>
          </p:cNvSpPr>
          <p:nvPr>
            <p:ph type="sldImg" idx="2"/>
          </p:nvPr>
        </p:nvSpPr>
        <p:spPr>
          <a:xfrm>
            <a:off x="377946" y="744497"/>
            <a:ext cx="60423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81975aad54_0_178: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8: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0200d6ead9_2_5: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g30200d6ead9_2_5:notes"/>
          <p:cNvSpPr>
            <a:spLocks noGrp="1" noRot="1" noChangeAspect="1"/>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9: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0: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p11: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13: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p14: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78b039e546_0_0: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378b039e546_0_0:notes"/>
          <p:cNvSpPr>
            <a:spLocks noGrp="1" noRot="1" noChangeAspect="1"/>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4: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5: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822649488a_0_0:notes"/>
          <p:cNvSpPr txBox="1">
            <a:spLocks noGrp="1"/>
          </p:cNvSpPr>
          <p:nvPr>
            <p:ph type="body" idx="1"/>
          </p:nvPr>
        </p:nvSpPr>
        <p:spPr>
          <a:xfrm>
            <a:off x="679750" y="4715125"/>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g3822649488a_0_0:notes"/>
          <p:cNvSpPr>
            <a:spLocks noGrp="1" noRot="1" noChangeAspect="1"/>
          </p:cNvSpPr>
          <p:nvPr>
            <p:ph type="sldImg" idx="2"/>
          </p:nvPr>
        </p:nvSpPr>
        <p:spPr>
          <a:xfrm>
            <a:off x="1133150" y="744475"/>
            <a:ext cx="45321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c45d655ed_0_0:notes"/>
          <p:cNvSpPr>
            <a:spLocks noGrp="1" noRot="1" noChangeAspect="1"/>
          </p:cNvSpPr>
          <p:nvPr>
            <p:ph type="sldImg" idx="2"/>
          </p:nvPr>
        </p:nvSpPr>
        <p:spPr>
          <a:xfrm>
            <a:off x="377946" y="744497"/>
            <a:ext cx="60423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c45d655ed_0_0: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6:notes"/>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g37c45d655ed_0_51"/>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37c45d655ed_0_51"/>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6" name="Google Shape;26;g37c45d655ed_0_51"/>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jpg"/><Relationship Id="rId7"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21000">
              <a:srgbClr val="F6F9FC"/>
            </a:gs>
            <a:gs pos="44000">
              <a:srgbClr val="B3D1EC"/>
            </a:gs>
            <a:gs pos="65000">
              <a:srgbClr val="B3D1EC"/>
            </a:gs>
            <a:gs pos="95000">
              <a:srgbClr val="CCE0F2"/>
            </a:gs>
            <a:gs pos="100000">
              <a:srgbClr val="CCE0F2"/>
            </a:gs>
          </a:gsLst>
          <a:lin ang="10800000" scaled="0"/>
        </a:grad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GB" sz="8800"/>
            </a:br>
            <a:br>
              <a:rPr lang="en-GB" sz="9800"/>
            </a:br>
            <a:r>
              <a:rPr lang="en-GB" sz="9800"/>
              <a:t>Welcome to </a:t>
            </a:r>
            <a:br>
              <a:rPr lang="en-GB" sz="9800"/>
            </a:br>
            <a:r>
              <a:rPr lang="en-GB" sz="9800"/>
              <a:t>Year Four</a:t>
            </a:r>
            <a:endParaRPr sz="9800"/>
          </a:p>
        </p:txBody>
      </p:sp>
      <p:sp>
        <p:nvSpPr>
          <p:cNvPr id="89" name="Google Shape;8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5400"/>
              <a:buNone/>
            </a:pPr>
            <a:r>
              <a:rPr lang="en-GB" sz="5400"/>
              <a:t>4C </a:t>
            </a:r>
            <a:r>
              <a:rPr lang="en-GB" sz="5400" cap="none"/>
              <a:t>– Mrs</a:t>
            </a:r>
            <a:r>
              <a:rPr lang="en-GB" sz="5400"/>
              <a:t> Clark</a:t>
            </a:r>
            <a:endParaRPr/>
          </a:p>
          <a:p>
            <a:pPr marL="0" lvl="0" indent="0" algn="ctr" rtl="0">
              <a:lnSpc>
                <a:spcPct val="90000"/>
              </a:lnSpc>
              <a:spcBef>
                <a:spcPts val="1000"/>
              </a:spcBef>
              <a:spcAft>
                <a:spcPts val="0"/>
              </a:spcAft>
              <a:buClr>
                <a:schemeClr val="dk1"/>
              </a:buClr>
              <a:buSzPts val="5400"/>
              <a:buNone/>
            </a:pPr>
            <a:r>
              <a:rPr lang="en-GB" sz="5400"/>
              <a:t>4A </a:t>
            </a:r>
            <a:r>
              <a:rPr lang="en-GB" sz="5400" cap="none"/>
              <a:t>– Mrs </a:t>
            </a:r>
            <a:r>
              <a:rPr lang="en-GB" sz="5400"/>
              <a:t>Anechite</a:t>
            </a:r>
            <a:endParaRPr/>
          </a:p>
        </p:txBody>
      </p:sp>
      <p:pic>
        <p:nvPicPr>
          <p:cNvPr id="90" name="Google Shape;90;p1" descr="BW"/>
          <p:cNvPicPr preferRelativeResize="0"/>
          <p:nvPr/>
        </p:nvPicPr>
        <p:blipFill rotWithShape="1">
          <a:blip r:embed="rId3">
            <a:alphaModFix/>
          </a:blip>
          <a:srcRect/>
          <a:stretch/>
        </p:blipFill>
        <p:spPr>
          <a:xfrm>
            <a:off x="10668000" y="5202238"/>
            <a:ext cx="1495425" cy="16557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62"/>
        <p:cNvGrpSpPr/>
        <p:nvPr/>
      </p:nvGrpSpPr>
      <p:grpSpPr>
        <a:xfrm>
          <a:off x="0" y="0"/>
          <a:ext cx="0" cy="0"/>
          <a:chOff x="0" y="0"/>
          <a:chExt cx="0" cy="0"/>
        </a:xfrm>
      </p:grpSpPr>
      <p:sp>
        <p:nvSpPr>
          <p:cNvPr id="163" name="Google Shape;163;p7"/>
          <p:cNvSpPr txBox="1">
            <a:spLocks noGrp="1"/>
          </p:cNvSpPr>
          <p:nvPr>
            <p:ph type="title"/>
          </p:nvPr>
        </p:nvSpPr>
        <p:spPr>
          <a:xfrm>
            <a:off x="838200" y="365125"/>
            <a:ext cx="10515600" cy="6804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t>PSHE</a:t>
            </a:r>
            <a:br>
              <a:rPr lang="en-GB" b="1"/>
            </a:br>
            <a:r>
              <a:rPr lang="en-GB" sz="2400">
                <a:solidFill>
                  <a:srgbClr val="000000"/>
                </a:solidFill>
                <a:latin typeface="Calibri"/>
                <a:ea typeface="Calibri"/>
                <a:cs typeface="Calibri"/>
                <a:sym typeface="Calibri"/>
              </a:rPr>
              <a:t>This will provide pupils with a chance to discuss their feelings and opinions in a safe environment.</a:t>
            </a:r>
            <a:br>
              <a:rPr lang="en-GB" sz="2400">
                <a:solidFill>
                  <a:srgbClr val="000000"/>
                </a:solidFill>
                <a:latin typeface="Calibri"/>
                <a:ea typeface="Calibri"/>
                <a:cs typeface="Calibri"/>
                <a:sym typeface="Calibri"/>
              </a:rPr>
            </a:br>
            <a:br>
              <a:rPr lang="en-GB" sz="2400">
                <a:solidFill>
                  <a:srgbClr val="000000"/>
                </a:solidFill>
                <a:latin typeface="Calibri"/>
                <a:ea typeface="Calibri"/>
                <a:cs typeface="Calibri"/>
                <a:sym typeface="Calibri"/>
              </a:rPr>
            </a:br>
            <a:r>
              <a:rPr lang="en-GB" sz="2400">
                <a:solidFill>
                  <a:srgbClr val="000000"/>
                </a:solidFill>
                <a:latin typeface="Calibri"/>
                <a:ea typeface="Calibri"/>
                <a:cs typeface="Calibri"/>
                <a:sym typeface="Calibri"/>
              </a:rPr>
              <a:t>Being Me in my World</a:t>
            </a:r>
            <a:br>
              <a:rPr lang="en-GB" sz="2400">
                <a:solidFill>
                  <a:srgbClr val="000000"/>
                </a:solidFill>
                <a:latin typeface="Calibri"/>
                <a:ea typeface="Calibri"/>
                <a:cs typeface="Calibri"/>
                <a:sym typeface="Calibri"/>
              </a:rPr>
            </a:br>
            <a:r>
              <a:rPr lang="en-GB" sz="2400">
                <a:solidFill>
                  <a:srgbClr val="000000"/>
                </a:solidFill>
                <a:latin typeface="Calibri"/>
                <a:ea typeface="Calibri"/>
                <a:cs typeface="Calibri"/>
                <a:sym typeface="Calibri"/>
              </a:rPr>
              <a:t>Celebrating Difference</a:t>
            </a:r>
            <a:br>
              <a:rPr lang="en-GB" sz="2400">
                <a:solidFill>
                  <a:srgbClr val="000000"/>
                </a:solidFill>
                <a:latin typeface="Calibri"/>
                <a:ea typeface="Calibri"/>
                <a:cs typeface="Calibri"/>
                <a:sym typeface="Calibri"/>
              </a:rPr>
            </a:br>
            <a:r>
              <a:rPr lang="en-GB" sz="2400">
                <a:solidFill>
                  <a:srgbClr val="000000"/>
                </a:solidFill>
                <a:latin typeface="Calibri"/>
                <a:ea typeface="Calibri"/>
                <a:cs typeface="Calibri"/>
                <a:sym typeface="Calibri"/>
              </a:rPr>
              <a:t>Dreams and Goals</a:t>
            </a:r>
            <a:br>
              <a:rPr lang="en-GB" sz="2400">
                <a:solidFill>
                  <a:srgbClr val="000000"/>
                </a:solidFill>
                <a:latin typeface="Calibri"/>
                <a:ea typeface="Calibri"/>
                <a:cs typeface="Calibri"/>
                <a:sym typeface="Calibri"/>
              </a:rPr>
            </a:br>
            <a:r>
              <a:rPr lang="en-GB" sz="2400">
                <a:solidFill>
                  <a:srgbClr val="000000"/>
                </a:solidFill>
                <a:latin typeface="Calibri"/>
                <a:ea typeface="Calibri"/>
                <a:cs typeface="Calibri"/>
                <a:sym typeface="Calibri"/>
              </a:rPr>
              <a:t>Healthy Me</a:t>
            </a:r>
            <a:br>
              <a:rPr lang="en-GB" sz="2400">
                <a:solidFill>
                  <a:srgbClr val="000000"/>
                </a:solidFill>
                <a:latin typeface="Calibri"/>
                <a:ea typeface="Calibri"/>
                <a:cs typeface="Calibri"/>
                <a:sym typeface="Calibri"/>
              </a:rPr>
            </a:br>
            <a:r>
              <a:rPr lang="en-GB" sz="2400">
                <a:solidFill>
                  <a:srgbClr val="000000"/>
                </a:solidFill>
                <a:latin typeface="Calibri"/>
                <a:ea typeface="Calibri"/>
                <a:cs typeface="Calibri"/>
                <a:sym typeface="Calibri"/>
              </a:rPr>
              <a:t>Relationships</a:t>
            </a:r>
            <a:br>
              <a:rPr lang="en-GB" sz="2400">
                <a:solidFill>
                  <a:srgbClr val="000000"/>
                </a:solidFill>
                <a:latin typeface="Calibri"/>
                <a:ea typeface="Calibri"/>
                <a:cs typeface="Calibri"/>
                <a:sym typeface="Calibri"/>
              </a:rPr>
            </a:br>
            <a:r>
              <a:rPr lang="en-GB" sz="2400">
                <a:solidFill>
                  <a:srgbClr val="000000"/>
                </a:solidFill>
                <a:latin typeface="Calibri"/>
                <a:ea typeface="Calibri"/>
                <a:cs typeface="Calibri"/>
                <a:sym typeface="Calibri"/>
              </a:rPr>
              <a:t>Changing Me (Puberty) </a:t>
            </a:r>
            <a:br>
              <a:rPr lang="en-GB" sz="2400">
                <a:solidFill>
                  <a:srgbClr val="000000"/>
                </a:solidFill>
                <a:latin typeface="Calibri"/>
                <a:ea typeface="Calibri"/>
                <a:cs typeface="Calibri"/>
                <a:sym typeface="Calibri"/>
              </a:rPr>
            </a:br>
            <a:br>
              <a:rPr lang="en-GB" sz="2400">
                <a:solidFill>
                  <a:srgbClr val="000000"/>
                </a:solidFill>
                <a:latin typeface="Calibri"/>
                <a:ea typeface="Calibri"/>
                <a:cs typeface="Calibri"/>
                <a:sym typeface="Calibri"/>
              </a:rPr>
            </a:br>
            <a:r>
              <a:rPr lang="en-GB" sz="5400">
                <a:solidFill>
                  <a:srgbClr val="000000"/>
                </a:solidFill>
                <a:latin typeface="Arial"/>
                <a:ea typeface="Arial"/>
                <a:cs typeface="Arial"/>
                <a:sym typeface="Arial"/>
              </a:rPr>
              <a:t>Zones of Regulation</a:t>
            </a:r>
            <a:br>
              <a:rPr lang="en-GB" sz="2400">
                <a:solidFill>
                  <a:srgbClr val="000000"/>
                </a:solidFill>
                <a:latin typeface="Calibri"/>
                <a:ea typeface="Calibri"/>
                <a:cs typeface="Calibri"/>
                <a:sym typeface="Calibri"/>
              </a:rPr>
            </a:br>
            <a:br>
              <a:rPr lang="en-GB" sz="2400">
                <a:solidFill>
                  <a:srgbClr val="000000"/>
                </a:solidFill>
                <a:latin typeface="Calibri"/>
                <a:ea typeface="Calibri"/>
                <a:cs typeface="Calibri"/>
                <a:sym typeface="Calibri"/>
              </a:rPr>
            </a:br>
            <a:r>
              <a:rPr lang="en-GB" sz="2400">
                <a:solidFill>
                  <a:srgbClr val="000000"/>
                </a:solidFill>
                <a:latin typeface="Calibri"/>
                <a:ea typeface="Calibri"/>
                <a:cs typeface="Calibri"/>
                <a:sym typeface="Calibri"/>
              </a:rPr>
              <a:t>A scheme designed to support self-regulation and emotional control</a:t>
            </a:r>
            <a:br>
              <a:rPr lang="en-GB" sz="2400">
                <a:solidFill>
                  <a:srgbClr val="000000"/>
                </a:solidFill>
                <a:latin typeface="Calibri"/>
                <a:ea typeface="Calibri"/>
                <a:cs typeface="Calibri"/>
                <a:sym typeface="Calibri"/>
              </a:rPr>
            </a:br>
            <a:br>
              <a:rPr lang="en-GB" sz="2400">
                <a:solidFill>
                  <a:srgbClr val="000000"/>
                </a:solidFill>
                <a:latin typeface="Calibri"/>
                <a:ea typeface="Calibri"/>
                <a:cs typeface="Calibri"/>
                <a:sym typeface="Calibri"/>
              </a:rPr>
            </a:br>
            <a:br>
              <a:rPr lang="en-GB" sz="2400">
                <a:solidFill>
                  <a:srgbClr val="000000"/>
                </a:solidFill>
                <a:latin typeface="Calibri"/>
                <a:ea typeface="Calibri"/>
                <a:cs typeface="Calibri"/>
                <a:sym typeface="Calibri"/>
              </a:rPr>
            </a:br>
            <a:endParaRPr b="1"/>
          </a:p>
        </p:txBody>
      </p:sp>
      <p:sp>
        <p:nvSpPr>
          <p:cNvPr id="164" name="Google Shape;164;p7"/>
          <p:cNvSpPr txBox="1">
            <a:spLocks noGrp="1"/>
          </p:cNvSpPr>
          <p:nvPr>
            <p:ph type="body" idx="1"/>
          </p:nvPr>
        </p:nvSpPr>
        <p:spPr>
          <a:xfrm>
            <a:off x="90487" y="1785846"/>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65" name="Google Shape;165;p7" descr="BW"/>
          <p:cNvPicPr preferRelativeResize="0"/>
          <p:nvPr/>
        </p:nvPicPr>
        <p:blipFill rotWithShape="1">
          <a:blip r:embed="rId3">
            <a:alphaModFix/>
          </a:blip>
          <a:srcRect/>
          <a:stretch/>
        </p:blipFill>
        <p:spPr>
          <a:xfrm>
            <a:off x="10294330" y="2540775"/>
            <a:ext cx="1495425" cy="16557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81975aad54_0_229"/>
          <p:cNvSpPr txBox="1">
            <a:spLocks noGrp="1"/>
          </p:cNvSpPr>
          <p:nvPr>
            <p:ph type="title"/>
          </p:nvPr>
        </p:nvSpPr>
        <p:spPr>
          <a:xfrm>
            <a:off x="554133" y="791156"/>
            <a:ext cx="15147600" cy="10179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4100"/>
              <a:buNone/>
            </a:pPr>
            <a:r>
              <a:rPr lang="en-GB"/>
              <a:t>Class charts</a:t>
            </a:r>
            <a:endParaRPr/>
          </a:p>
        </p:txBody>
      </p:sp>
      <p:pic>
        <p:nvPicPr>
          <p:cNvPr id="171" name="Google Shape;171;g381975aad54_0_229"/>
          <p:cNvPicPr preferRelativeResize="0"/>
          <p:nvPr/>
        </p:nvPicPr>
        <p:blipFill rotWithShape="1">
          <a:blip r:embed="rId3">
            <a:alphaModFix/>
          </a:blip>
          <a:srcRect/>
          <a:stretch/>
        </p:blipFill>
        <p:spPr>
          <a:xfrm>
            <a:off x="415596" y="1449496"/>
            <a:ext cx="5540333" cy="3184466"/>
          </a:xfrm>
          <a:prstGeom prst="rect">
            <a:avLst/>
          </a:prstGeom>
          <a:noFill/>
          <a:ln>
            <a:noFill/>
          </a:ln>
        </p:spPr>
      </p:pic>
      <p:pic>
        <p:nvPicPr>
          <p:cNvPr id="172" name="Google Shape;172;g381975aad54_0_229"/>
          <p:cNvPicPr preferRelativeResize="0"/>
          <p:nvPr/>
        </p:nvPicPr>
        <p:blipFill rotWithShape="1">
          <a:blip r:embed="rId4">
            <a:alphaModFix/>
          </a:blip>
          <a:srcRect/>
          <a:stretch/>
        </p:blipFill>
        <p:spPr>
          <a:xfrm>
            <a:off x="5635633" y="2510000"/>
            <a:ext cx="6043400" cy="2466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81975aad54_0_178"/>
          <p:cNvSpPr txBox="1">
            <a:spLocks noGrp="1"/>
          </p:cNvSpPr>
          <p:nvPr>
            <p:ph type="body" idx="1"/>
          </p:nvPr>
        </p:nvSpPr>
        <p:spPr>
          <a:xfrm>
            <a:off x="443433" y="1073900"/>
            <a:ext cx="5079300" cy="5018100"/>
          </a:xfrm>
          <a:prstGeom prst="rect">
            <a:avLst/>
          </a:prstGeom>
          <a:noFill/>
          <a:ln>
            <a:noFill/>
          </a:ln>
        </p:spPr>
        <p:txBody>
          <a:bodyPr spcFirstLastPara="1" wrap="square" lIns="121900" tIns="121900" rIns="121900" bIns="121900" anchor="t" anchorCtr="0">
            <a:normAutofit fontScale="85000" lnSpcReduction="20000"/>
          </a:bodyPr>
          <a:lstStyle/>
          <a:p>
            <a:pPr marL="0" lvl="0" indent="0" algn="l" rtl="0">
              <a:lnSpc>
                <a:spcPct val="115000"/>
              </a:lnSpc>
              <a:spcBef>
                <a:spcPts val="0"/>
              </a:spcBef>
              <a:spcAft>
                <a:spcPts val="0"/>
              </a:spcAft>
              <a:buSzPct val="121739"/>
              <a:buNone/>
            </a:pPr>
            <a:r>
              <a:rPr lang="en-GB" sz="2300" b="1">
                <a:solidFill>
                  <a:schemeClr val="dk1"/>
                </a:solidFill>
                <a:latin typeface="Arimo"/>
                <a:ea typeface="Arimo"/>
                <a:cs typeface="Arimo"/>
                <a:sym typeface="Arimo"/>
              </a:rPr>
              <a:t>✅ Positive Behaviours</a:t>
            </a:r>
            <a:endParaRPr sz="2300" b="1">
              <a:solidFill>
                <a:schemeClr val="dk1"/>
              </a:solidFill>
              <a:latin typeface="Arimo"/>
              <a:ea typeface="Arimo"/>
              <a:cs typeface="Arimo"/>
              <a:sym typeface="Arimo"/>
            </a:endParaRPr>
          </a:p>
          <a:p>
            <a:pPr marL="0" lvl="0" indent="0" algn="l" rtl="0">
              <a:lnSpc>
                <a:spcPct val="115000"/>
              </a:lnSpc>
              <a:spcBef>
                <a:spcPts val="0"/>
              </a:spcBef>
              <a:spcAft>
                <a:spcPts val="0"/>
              </a:spcAft>
              <a:buClr>
                <a:schemeClr val="dk1"/>
              </a:buClr>
              <a:buSzPct val="65217"/>
              <a:buFont typeface="Arial"/>
              <a:buNone/>
            </a:pPr>
            <a:endParaRPr sz="2300" b="1">
              <a:solidFill>
                <a:schemeClr val="dk1"/>
              </a:solidFill>
              <a:latin typeface="Arimo"/>
              <a:ea typeface="Arimo"/>
              <a:cs typeface="Arimo"/>
              <a:sym typeface="Arimo"/>
            </a:endParaRPr>
          </a:p>
          <a:p>
            <a:pPr marL="0" lvl="0" indent="0" algn="l" rtl="0">
              <a:lnSpc>
                <a:spcPct val="115000"/>
              </a:lnSpc>
              <a:spcBef>
                <a:spcPts val="0"/>
              </a:spcBef>
              <a:spcAft>
                <a:spcPts val="0"/>
              </a:spcAft>
              <a:buClr>
                <a:schemeClr val="dk1"/>
              </a:buClr>
              <a:buSzPct val="88235"/>
              <a:buFont typeface="Arial"/>
              <a:buNone/>
            </a:pPr>
            <a:r>
              <a:rPr lang="en-GB" sz="1700" b="1">
                <a:solidFill>
                  <a:schemeClr val="dk1"/>
                </a:solidFill>
              </a:rPr>
              <a:t>🌱 Wisdom</a:t>
            </a:r>
            <a:endParaRPr sz="1700" b="1">
              <a:solidFill>
                <a:schemeClr val="dk1"/>
              </a:solidFill>
            </a:endParaRPr>
          </a:p>
          <a:p>
            <a:pPr marL="609600" lvl="0" indent="-407352" algn="l" rtl="0">
              <a:lnSpc>
                <a:spcPct val="100000"/>
              </a:lnSpc>
              <a:spcBef>
                <a:spcPts val="0"/>
              </a:spcBef>
              <a:spcAft>
                <a:spcPts val="0"/>
              </a:spcAft>
              <a:buClr>
                <a:schemeClr val="dk1"/>
              </a:buClr>
              <a:buSzPct val="100000"/>
              <a:buChar char="●"/>
            </a:pPr>
            <a:r>
              <a:rPr lang="en-GB" sz="1900">
                <a:solidFill>
                  <a:schemeClr val="dk1"/>
                </a:solidFill>
              </a:rPr>
              <a:t>Wisdom: Thoughtful contribution in class</a:t>
            </a:r>
            <a:br>
              <a:rPr lang="en-GB" sz="1900">
                <a:solidFill>
                  <a:schemeClr val="dk1"/>
                </a:solidFill>
              </a:rPr>
            </a:br>
            <a:endParaRPr sz="1900">
              <a:solidFill>
                <a:schemeClr val="dk1"/>
              </a:solidFill>
            </a:endParaRPr>
          </a:p>
          <a:p>
            <a:pPr marL="609600" lvl="0" indent="-407352" algn="l" rtl="0">
              <a:lnSpc>
                <a:spcPct val="100000"/>
              </a:lnSpc>
              <a:spcBef>
                <a:spcPts val="0"/>
              </a:spcBef>
              <a:spcAft>
                <a:spcPts val="0"/>
              </a:spcAft>
              <a:buClr>
                <a:schemeClr val="dk1"/>
              </a:buClr>
              <a:buSzPct val="100000"/>
              <a:buChar char="●"/>
            </a:pPr>
            <a:r>
              <a:rPr lang="en-GB" sz="1900">
                <a:solidFill>
                  <a:schemeClr val="dk1"/>
                </a:solidFill>
              </a:rPr>
              <a:t>Wisdom: Uses feedback to improve work</a:t>
            </a:r>
            <a:br>
              <a:rPr lang="en-GB" sz="1900">
                <a:solidFill>
                  <a:schemeClr val="dk1"/>
                </a:solidFill>
              </a:rPr>
            </a:br>
            <a:endParaRPr sz="1900">
              <a:solidFill>
                <a:schemeClr val="dk1"/>
              </a:solidFill>
            </a:endParaRPr>
          </a:p>
          <a:p>
            <a:pPr marL="609600" lvl="0" indent="-407352" algn="l" rtl="0">
              <a:lnSpc>
                <a:spcPct val="100000"/>
              </a:lnSpc>
              <a:spcBef>
                <a:spcPts val="0"/>
              </a:spcBef>
              <a:spcAft>
                <a:spcPts val="0"/>
              </a:spcAft>
              <a:buClr>
                <a:schemeClr val="dk1"/>
              </a:buClr>
              <a:buSzPct val="100000"/>
              <a:buChar char="●"/>
            </a:pPr>
            <a:r>
              <a:rPr lang="en-GB" sz="1900">
                <a:solidFill>
                  <a:schemeClr val="dk1"/>
                </a:solidFill>
              </a:rPr>
              <a:t>Wisdom: Shows resilience when challenged</a:t>
            </a:r>
            <a:br>
              <a:rPr lang="en-GB" sz="1900">
                <a:solidFill>
                  <a:schemeClr val="dk1"/>
                </a:solidFill>
              </a:rPr>
            </a:br>
            <a:endParaRPr sz="1900">
              <a:solidFill>
                <a:schemeClr val="dk1"/>
              </a:solidFill>
            </a:endParaRPr>
          </a:p>
          <a:p>
            <a:pPr marL="609600" lvl="0" indent="-385762" algn="l" rtl="0">
              <a:lnSpc>
                <a:spcPct val="100000"/>
              </a:lnSpc>
              <a:spcBef>
                <a:spcPts val="0"/>
              </a:spcBef>
              <a:spcAft>
                <a:spcPts val="0"/>
              </a:spcAft>
              <a:buClr>
                <a:schemeClr val="dk1"/>
              </a:buClr>
              <a:buSzPct val="78947"/>
              <a:buChar char="●"/>
            </a:pPr>
            <a:r>
              <a:rPr lang="en-GB" sz="1900">
                <a:solidFill>
                  <a:schemeClr val="dk1"/>
                </a:solidFill>
              </a:rPr>
              <a:t>Wisdom: Makes sensible learning choices</a:t>
            </a:r>
            <a:br>
              <a:rPr lang="en-GB" sz="1500">
                <a:solidFill>
                  <a:schemeClr val="dk1"/>
                </a:solidFill>
              </a:rPr>
            </a:br>
            <a:endParaRPr sz="1500">
              <a:solidFill>
                <a:schemeClr val="dk1"/>
              </a:solidFill>
            </a:endParaRPr>
          </a:p>
          <a:p>
            <a:pPr marL="0" lvl="0" indent="0" algn="l" rtl="0">
              <a:lnSpc>
                <a:spcPct val="115000"/>
              </a:lnSpc>
              <a:spcBef>
                <a:spcPts val="0"/>
              </a:spcBef>
              <a:spcAft>
                <a:spcPts val="0"/>
              </a:spcAft>
              <a:buClr>
                <a:schemeClr val="dk1"/>
              </a:buClr>
              <a:buSzPct val="88235"/>
              <a:buFont typeface="Arial"/>
              <a:buNone/>
            </a:pPr>
            <a:r>
              <a:rPr lang="en-GB" sz="1700" b="1">
                <a:solidFill>
                  <a:schemeClr val="dk1"/>
                </a:solidFill>
              </a:rPr>
              <a:t>🌟 Hope</a:t>
            </a:r>
            <a:endParaRPr sz="1700" b="1">
              <a:solidFill>
                <a:schemeClr val="dk1"/>
              </a:solidFill>
            </a:endParaRPr>
          </a:p>
          <a:p>
            <a:pPr marL="609600" lvl="0" indent="-407352" algn="l" rtl="0">
              <a:lnSpc>
                <a:spcPct val="115000"/>
              </a:lnSpc>
              <a:spcBef>
                <a:spcPts val="0"/>
              </a:spcBef>
              <a:spcAft>
                <a:spcPts val="0"/>
              </a:spcAft>
              <a:buClr>
                <a:schemeClr val="dk1"/>
              </a:buClr>
              <a:buSzPct val="100000"/>
              <a:buChar char="●"/>
            </a:pPr>
            <a:r>
              <a:rPr lang="en-GB" sz="1900">
                <a:solidFill>
                  <a:schemeClr val="dk1"/>
                </a:solidFill>
              </a:rPr>
              <a:t>Hope: Keeps trying, even when it’s hard</a:t>
            </a:r>
            <a:br>
              <a:rPr lang="en-GB" sz="1900">
                <a:solidFill>
                  <a:schemeClr val="dk1"/>
                </a:solidFill>
              </a:rPr>
            </a:br>
            <a:endParaRPr sz="1900">
              <a:solidFill>
                <a:schemeClr val="dk1"/>
              </a:solidFill>
            </a:endParaRPr>
          </a:p>
          <a:p>
            <a:pPr marL="609600" lvl="0" indent="-407352" algn="l" rtl="0">
              <a:lnSpc>
                <a:spcPct val="115000"/>
              </a:lnSpc>
              <a:spcBef>
                <a:spcPts val="0"/>
              </a:spcBef>
              <a:spcAft>
                <a:spcPts val="0"/>
              </a:spcAft>
              <a:buClr>
                <a:schemeClr val="dk1"/>
              </a:buClr>
              <a:buSzPct val="100000"/>
              <a:buChar char="●"/>
            </a:pPr>
            <a:r>
              <a:rPr lang="en-GB" sz="1900">
                <a:solidFill>
                  <a:schemeClr val="dk1"/>
                </a:solidFill>
              </a:rPr>
              <a:t>Hope: Encourages others to do their best</a:t>
            </a:r>
            <a:br>
              <a:rPr lang="en-GB" sz="1900">
                <a:solidFill>
                  <a:schemeClr val="dk1"/>
                </a:solidFill>
              </a:rPr>
            </a:br>
            <a:endParaRPr sz="1900">
              <a:solidFill>
                <a:schemeClr val="dk1"/>
              </a:solidFill>
            </a:endParaRPr>
          </a:p>
          <a:p>
            <a:pPr marL="609600" lvl="0" indent="-407352" algn="l" rtl="0">
              <a:lnSpc>
                <a:spcPct val="115000"/>
              </a:lnSpc>
              <a:spcBef>
                <a:spcPts val="0"/>
              </a:spcBef>
              <a:spcAft>
                <a:spcPts val="0"/>
              </a:spcAft>
              <a:buClr>
                <a:schemeClr val="dk1"/>
              </a:buClr>
              <a:buSzPct val="100000"/>
              <a:buChar char="●"/>
            </a:pPr>
            <a:r>
              <a:rPr lang="en-GB" sz="1900">
                <a:solidFill>
                  <a:schemeClr val="dk1"/>
                </a:solidFill>
              </a:rPr>
              <a:t>Hope: Sets goals and works towards them</a:t>
            </a:r>
            <a:br>
              <a:rPr lang="en-GB" sz="1900">
                <a:solidFill>
                  <a:schemeClr val="dk1"/>
                </a:solidFill>
              </a:rPr>
            </a:br>
            <a:endParaRPr sz="1900">
              <a:solidFill>
                <a:schemeClr val="dk1"/>
              </a:solidFill>
            </a:endParaRPr>
          </a:p>
          <a:p>
            <a:pPr marL="609600" lvl="0" indent="-407352" algn="l" rtl="0">
              <a:lnSpc>
                <a:spcPct val="115000"/>
              </a:lnSpc>
              <a:spcBef>
                <a:spcPts val="0"/>
              </a:spcBef>
              <a:spcAft>
                <a:spcPts val="0"/>
              </a:spcAft>
              <a:buClr>
                <a:schemeClr val="dk1"/>
              </a:buClr>
              <a:buSzPct val="100000"/>
              <a:buChar char="●"/>
            </a:pPr>
            <a:r>
              <a:rPr lang="en-GB" sz="1900">
                <a:solidFill>
                  <a:schemeClr val="dk1"/>
                </a:solidFill>
              </a:rPr>
              <a:t>Hope: Positive attitude to learning</a:t>
            </a:r>
            <a:br>
              <a:rPr lang="en-GB" sz="1900">
                <a:solidFill>
                  <a:schemeClr val="dk1"/>
                </a:solidFill>
              </a:rPr>
            </a:br>
            <a:endParaRPr sz="1900">
              <a:solidFill>
                <a:schemeClr val="dk1"/>
              </a:solidFill>
            </a:endParaRPr>
          </a:p>
          <a:p>
            <a:pPr marL="609600" lvl="0" indent="0" algn="l" rtl="0">
              <a:lnSpc>
                <a:spcPct val="115000"/>
              </a:lnSpc>
              <a:spcBef>
                <a:spcPts val="0"/>
              </a:spcBef>
              <a:spcAft>
                <a:spcPts val="0"/>
              </a:spcAft>
              <a:buSzPct val="100000"/>
              <a:buNone/>
            </a:pPr>
            <a:endParaRPr/>
          </a:p>
        </p:txBody>
      </p:sp>
      <p:sp>
        <p:nvSpPr>
          <p:cNvPr id="178" name="Google Shape;178;g381975aad54_0_178"/>
          <p:cNvSpPr txBox="1"/>
          <p:nvPr/>
        </p:nvSpPr>
        <p:spPr>
          <a:xfrm>
            <a:off x="517800" y="378367"/>
            <a:ext cx="11156400" cy="584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2"/>
                </a:solidFill>
                <a:latin typeface="Arial"/>
                <a:ea typeface="Arial"/>
                <a:cs typeface="Arial"/>
                <a:sym typeface="Arial"/>
              </a:rPr>
              <a:t>Expectations</a:t>
            </a:r>
            <a:endParaRPr sz="2400" b="0" i="0" u="none" strike="noStrike" cap="none">
              <a:solidFill>
                <a:schemeClr val="dk2"/>
              </a:solidFill>
              <a:latin typeface="Arial"/>
              <a:ea typeface="Arial"/>
              <a:cs typeface="Arial"/>
              <a:sym typeface="Arial"/>
            </a:endParaRPr>
          </a:p>
        </p:txBody>
      </p:sp>
      <p:sp>
        <p:nvSpPr>
          <p:cNvPr id="179" name="Google Shape;179;g381975aad54_0_178"/>
          <p:cNvSpPr txBox="1"/>
          <p:nvPr/>
        </p:nvSpPr>
        <p:spPr>
          <a:xfrm>
            <a:off x="5745133" y="726167"/>
            <a:ext cx="5759100" cy="4868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1"/>
              </a:buClr>
              <a:buSzPts val="1500"/>
              <a:buFont typeface="Arial"/>
              <a:buNone/>
            </a:pPr>
            <a:r>
              <a:rPr lang="en-GB" sz="1700" b="1" i="0" u="none" strike="noStrike" cap="none">
                <a:solidFill>
                  <a:schemeClr val="dk1"/>
                </a:solidFill>
                <a:latin typeface="Arial"/>
                <a:ea typeface="Arial"/>
                <a:cs typeface="Arial"/>
                <a:sym typeface="Arial"/>
              </a:rPr>
              <a:t>🤝</a:t>
            </a:r>
            <a:r>
              <a:rPr lang="en-GB" sz="1500" b="1" i="0" u="none" strike="noStrike" cap="none">
                <a:solidFill>
                  <a:schemeClr val="dk1"/>
                </a:solidFill>
                <a:latin typeface="Arial"/>
                <a:ea typeface="Arial"/>
                <a:cs typeface="Arial"/>
                <a:sym typeface="Arial"/>
              </a:rPr>
              <a:t> Community</a:t>
            </a:r>
            <a:endParaRPr sz="1500" b="1" i="0" u="none" strike="noStrike" cap="none">
              <a:solidFill>
                <a:schemeClr val="dk1"/>
              </a:solidFill>
              <a:latin typeface="Arial"/>
              <a:ea typeface="Arial"/>
              <a:cs typeface="Arial"/>
              <a:sym typeface="Arial"/>
            </a:endParaRPr>
          </a:p>
          <a:p>
            <a:pPr marL="609600" marR="0" lvl="0" indent="-400050" algn="l" rtl="0">
              <a:lnSpc>
                <a:spcPct val="115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Community: Works well with talk partner/group</a:t>
            </a:r>
            <a:br>
              <a:rPr lang="en-GB" sz="1500" b="0" i="0" u="none" strike="noStrike" cap="none">
                <a:solidFill>
                  <a:schemeClr val="dk1"/>
                </a:solidFill>
                <a:latin typeface="Arial"/>
                <a:ea typeface="Arial"/>
                <a:cs typeface="Arial"/>
                <a:sym typeface="Arial"/>
              </a:rPr>
            </a:br>
            <a:endParaRPr sz="1500" b="0" i="0" u="none" strike="noStrike" cap="none">
              <a:solidFill>
                <a:schemeClr val="dk1"/>
              </a:solidFill>
              <a:latin typeface="Arial"/>
              <a:ea typeface="Arial"/>
              <a:cs typeface="Arial"/>
              <a:sym typeface="Arial"/>
            </a:endParaRPr>
          </a:p>
          <a:p>
            <a:pPr marL="609600" marR="0" lvl="0" indent="-400050" algn="l" rtl="0">
              <a:lnSpc>
                <a:spcPct val="115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Community: Helps others without being asked</a:t>
            </a:r>
            <a:br>
              <a:rPr lang="en-GB" sz="1500" b="0" i="0" u="none" strike="noStrike" cap="none">
                <a:solidFill>
                  <a:schemeClr val="dk1"/>
                </a:solidFill>
                <a:latin typeface="Arial"/>
                <a:ea typeface="Arial"/>
                <a:cs typeface="Arial"/>
                <a:sym typeface="Arial"/>
              </a:rPr>
            </a:br>
            <a:endParaRPr sz="1500" b="0" i="0" u="none" strike="noStrike" cap="none">
              <a:solidFill>
                <a:schemeClr val="dk1"/>
              </a:solidFill>
              <a:latin typeface="Arial"/>
              <a:ea typeface="Arial"/>
              <a:cs typeface="Arial"/>
              <a:sym typeface="Arial"/>
            </a:endParaRPr>
          </a:p>
          <a:p>
            <a:pPr marL="609600" marR="0" lvl="0" indent="-400050" algn="l" rtl="0">
              <a:lnSpc>
                <a:spcPct val="115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Community: Takes responsibility for routines</a:t>
            </a:r>
            <a:br>
              <a:rPr lang="en-GB" sz="1500" b="0" i="0" u="none" strike="noStrike" cap="none">
                <a:solidFill>
                  <a:schemeClr val="dk1"/>
                </a:solidFill>
                <a:latin typeface="Arial"/>
                <a:ea typeface="Arial"/>
                <a:cs typeface="Arial"/>
                <a:sym typeface="Arial"/>
              </a:rPr>
            </a:br>
            <a:endParaRPr sz="1500" b="0" i="0" u="none" strike="noStrike" cap="none">
              <a:solidFill>
                <a:schemeClr val="dk1"/>
              </a:solidFill>
              <a:latin typeface="Arial"/>
              <a:ea typeface="Arial"/>
              <a:cs typeface="Arial"/>
              <a:sym typeface="Arial"/>
            </a:endParaRPr>
          </a:p>
          <a:p>
            <a:pPr marL="609600" marR="0" lvl="0" indent="-400050" algn="l" rtl="0">
              <a:lnSpc>
                <a:spcPct val="115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Community: Role model for others</a:t>
            </a:r>
            <a:br>
              <a:rPr lang="en-GB" sz="1500" b="0" i="0" u="none" strike="noStrike" cap="none">
                <a:solidFill>
                  <a:schemeClr val="dk1"/>
                </a:solidFill>
                <a:latin typeface="Arial"/>
                <a:ea typeface="Arial"/>
                <a:cs typeface="Arial"/>
                <a:sym typeface="Arial"/>
              </a:rPr>
            </a:br>
            <a:endParaRPr sz="15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500"/>
              <a:buFont typeface="Arial"/>
              <a:buNone/>
            </a:pPr>
            <a:r>
              <a:rPr lang="en-GB" sz="1500" b="1" i="0" u="none" strike="noStrike" cap="none">
                <a:solidFill>
                  <a:schemeClr val="dk1"/>
                </a:solidFill>
                <a:latin typeface="Arial"/>
                <a:ea typeface="Arial"/>
                <a:cs typeface="Arial"/>
                <a:sym typeface="Arial"/>
              </a:rPr>
              <a:t>🙌 Dignity (Respect)</a:t>
            </a:r>
            <a:endParaRPr sz="1500" b="1" i="0" u="none" strike="noStrike" cap="none">
              <a:solidFill>
                <a:schemeClr val="dk1"/>
              </a:solidFill>
              <a:latin typeface="Arial"/>
              <a:ea typeface="Arial"/>
              <a:cs typeface="Arial"/>
              <a:sym typeface="Arial"/>
            </a:endParaRPr>
          </a:p>
          <a:p>
            <a:pPr marL="609600" marR="0" lvl="0" indent="-400050" algn="l" rtl="0">
              <a:lnSpc>
                <a:spcPct val="115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Respect: Listens carefully to others</a:t>
            </a:r>
            <a:br>
              <a:rPr lang="en-GB" sz="1500" b="0" i="0" u="none" strike="noStrike" cap="none">
                <a:solidFill>
                  <a:schemeClr val="dk1"/>
                </a:solidFill>
                <a:latin typeface="Arial"/>
                <a:ea typeface="Arial"/>
                <a:cs typeface="Arial"/>
                <a:sym typeface="Arial"/>
              </a:rPr>
            </a:br>
            <a:endParaRPr sz="1500" b="0" i="0" u="none" strike="noStrike" cap="none">
              <a:solidFill>
                <a:schemeClr val="dk1"/>
              </a:solidFill>
              <a:latin typeface="Arial"/>
              <a:ea typeface="Arial"/>
              <a:cs typeface="Arial"/>
              <a:sym typeface="Arial"/>
            </a:endParaRPr>
          </a:p>
          <a:p>
            <a:pPr marL="609600" marR="0" lvl="0" indent="-400050" algn="l" rtl="0">
              <a:lnSpc>
                <a:spcPct val="115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Respect: Polite and respectful language</a:t>
            </a:r>
            <a:br>
              <a:rPr lang="en-GB" sz="1500" b="0" i="0" u="none" strike="noStrike" cap="none">
                <a:solidFill>
                  <a:schemeClr val="dk1"/>
                </a:solidFill>
                <a:latin typeface="Arial"/>
                <a:ea typeface="Arial"/>
                <a:cs typeface="Arial"/>
                <a:sym typeface="Arial"/>
              </a:rPr>
            </a:br>
            <a:endParaRPr sz="1500" b="0" i="0" u="none" strike="noStrike" cap="none">
              <a:solidFill>
                <a:schemeClr val="dk1"/>
              </a:solidFill>
              <a:latin typeface="Arial"/>
              <a:ea typeface="Arial"/>
              <a:cs typeface="Arial"/>
              <a:sym typeface="Arial"/>
            </a:endParaRPr>
          </a:p>
          <a:p>
            <a:pPr marL="609600" marR="0" lvl="0" indent="-400050" algn="l" rtl="0">
              <a:lnSpc>
                <a:spcPct val="115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Respect: Looks after school property/environment</a:t>
            </a:r>
            <a:br>
              <a:rPr lang="en-GB" sz="1500" b="0" i="0" u="none" strike="noStrike" cap="none">
                <a:solidFill>
                  <a:schemeClr val="dk1"/>
                </a:solidFill>
                <a:latin typeface="Arial"/>
                <a:ea typeface="Arial"/>
                <a:cs typeface="Arial"/>
                <a:sym typeface="Arial"/>
              </a:rPr>
            </a:br>
            <a:endParaRPr sz="1500" b="0" i="0" u="none" strike="noStrike" cap="none">
              <a:solidFill>
                <a:schemeClr val="dk1"/>
              </a:solidFill>
              <a:latin typeface="Arial"/>
              <a:ea typeface="Arial"/>
              <a:cs typeface="Arial"/>
              <a:sym typeface="Arial"/>
            </a:endParaRPr>
          </a:p>
          <a:p>
            <a:pPr marL="609600" marR="0" lvl="0" indent="-400050" algn="l" rtl="0">
              <a:lnSpc>
                <a:spcPct val="115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Respect: Resolves disagreements kindly</a:t>
            </a:r>
            <a:br>
              <a:rPr lang="en-GB" sz="1500" b="0" i="0" u="none" strike="noStrike" cap="none">
                <a:solidFill>
                  <a:schemeClr val="dk1"/>
                </a:solidFill>
                <a:latin typeface="Arial"/>
                <a:ea typeface="Arial"/>
                <a:cs typeface="Arial"/>
                <a:sym typeface="Arial"/>
              </a:rPr>
            </a:br>
            <a:endParaRPr sz="1500" b="0" i="0" u="none" strike="noStrike" cap="none">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83"/>
        <p:cNvGrpSpPr/>
        <p:nvPr/>
      </p:nvGrpSpPr>
      <p:grpSpPr>
        <a:xfrm>
          <a:off x="0" y="0"/>
          <a:ext cx="0" cy="0"/>
          <a:chOff x="0" y="0"/>
          <a:chExt cx="0" cy="0"/>
        </a:xfrm>
      </p:grpSpPr>
      <p:sp>
        <p:nvSpPr>
          <p:cNvPr id="184" name="Google Shape;18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t>PE  </a:t>
            </a:r>
            <a:endParaRPr b="1"/>
          </a:p>
        </p:txBody>
      </p:sp>
      <p:sp>
        <p:nvSpPr>
          <p:cNvPr id="185" name="Google Shape;185;p8"/>
          <p:cNvSpPr txBox="1">
            <a:spLocks noGrp="1"/>
          </p:cNvSpPr>
          <p:nvPr>
            <p:ph type="body" idx="1"/>
          </p:nvPr>
        </p:nvSpPr>
        <p:spPr>
          <a:xfrm>
            <a:off x="90486" y="1226127"/>
            <a:ext cx="11263313" cy="5091545"/>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This term, Year 4 only need to wear their PE kits on Tuesday and bring their swimming stuff in on Friday.</a:t>
            </a:r>
            <a:endParaRPr/>
          </a:p>
          <a:p>
            <a:pPr marL="228600" lvl="0" indent="-228600" algn="l" rtl="0">
              <a:lnSpc>
                <a:spcPct val="90000"/>
              </a:lnSpc>
              <a:spcBef>
                <a:spcPts val="1000"/>
              </a:spcBef>
              <a:spcAft>
                <a:spcPts val="0"/>
              </a:spcAft>
              <a:buClr>
                <a:schemeClr val="dk1"/>
              </a:buClr>
              <a:buSzPts val="2800"/>
              <a:buChar char="•"/>
            </a:pPr>
            <a:r>
              <a:rPr lang="en-GB"/>
              <a:t>Often, PE will take place outdoors so as the weather gets colder, please ensure you child brings in extra layers</a:t>
            </a:r>
            <a:endParaRPr/>
          </a:p>
          <a:p>
            <a:pPr marL="228600" lvl="0" indent="-228600" algn="l" rtl="0">
              <a:lnSpc>
                <a:spcPct val="90000"/>
              </a:lnSpc>
              <a:spcBef>
                <a:spcPts val="1000"/>
              </a:spcBef>
              <a:spcAft>
                <a:spcPts val="0"/>
              </a:spcAft>
              <a:buClr>
                <a:schemeClr val="dk1"/>
              </a:buClr>
              <a:buSzPts val="2800"/>
              <a:buChar char="•"/>
            </a:pPr>
            <a:r>
              <a:rPr lang="en-GB"/>
              <a:t>If children have pierced ears, ideally earrings should not be worn on PE days. If they must wear them, they need to bring in tape to cover earrings up. Studs only at all times - dangly earrings in a school environment are not necessary and have a risk of danger.</a:t>
            </a:r>
            <a:endParaRPr/>
          </a:p>
          <a:p>
            <a:pPr marL="228600" lvl="0" indent="-50800" algn="l" rtl="0">
              <a:lnSpc>
                <a:spcPct val="90000"/>
              </a:lnSpc>
              <a:spcBef>
                <a:spcPts val="1000"/>
              </a:spcBef>
              <a:spcAft>
                <a:spcPts val="0"/>
              </a:spcAft>
              <a:buClr>
                <a:schemeClr val="dk1"/>
              </a:buClr>
              <a:buSzPts val="2800"/>
              <a:buNone/>
            </a:pPr>
            <a:endParaRPr/>
          </a:p>
        </p:txBody>
      </p:sp>
      <p:pic>
        <p:nvPicPr>
          <p:cNvPr id="186" name="Google Shape;186;p8" descr="BW"/>
          <p:cNvPicPr preferRelativeResize="0"/>
          <p:nvPr/>
        </p:nvPicPr>
        <p:blipFill rotWithShape="1">
          <a:blip r:embed="rId3">
            <a:alphaModFix/>
          </a:blip>
          <a:srcRect/>
          <a:stretch/>
        </p:blipFill>
        <p:spPr>
          <a:xfrm>
            <a:off x="10606087" y="130084"/>
            <a:ext cx="1495425" cy="1655762"/>
          </a:xfrm>
          <a:prstGeom prst="rect">
            <a:avLst/>
          </a:prstGeom>
          <a:noFill/>
          <a:ln>
            <a:noFill/>
          </a:ln>
        </p:spPr>
      </p:pic>
      <p:pic>
        <p:nvPicPr>
          <p:cNvPr id="187" name="Google Shape;187;p8" descr="A close up of a logo&#10;&#10;Description generated with high confidence"/>
          <p:cNvPicPr preferRelativeResize="0"/>
          <p:nvPr/>
        </p:nvPicPr>
        <p:blipFill rotWithShape="1">
          <a:blip r:embed="rId4">
            <a:alphaModFix/>
          </a:blip>
          <a:srcRect/>
          <a:stretch/>
        </p:blipFill>
        <p:spPr>
          <a:xfrm rot="-60000">
            <a:off x="7888618" y="223644"/>
            <a:ext cx="2093626" cy="14686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91"/>
        <p:cNvGrpSpPr/>
        <p:nvPr/>
      </p:nvGrpSpPr>
      <p:grpSpPr>
        <a:xfrm>
          <a:off x="0" y="0"/>
          <a:ext cx="0" cy="0"/>
          <a:chOff x="0" y="0"/>
          <a:chExt cx="0" cy="0"/>
        </a:xfrm>
      </p:grpSpPr>
      <p:sp>
        <p:nvSpPr>
          <p:cNvPr id="192" name="Google Shape;192;g30200d6ead9_2_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t>Uniform </a:t>
            </a:r>
            <a:endParaRPr b="1"/>
          </a:p>
        </p:txBody>
      </p:sp>
      <p:sp>
        <p:nvSpPr>
          <p:cNvPr id="193" name="Google Shape;193;g30200d6ead9_2_5"/>
          <p:cNvSpPr txBox="1">
            <a:spLocks noGrp="1"/>
          </p:cNvSpPr>
          <p:nvPr>
            <p:ph type="body" idx="1"/>
          </p:nvPr>
        </p:nvSpPr>
        <p:spPr>
          <a:xfrm>
            <a:off x="90486" y="1226127"/>
            <a:ext cx="11263200" cy="50916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r>
              <a:rPr lang="en-GB" sz="3000"/>
              <a:t>Just a reminder:</a:t>
            </a:r>
            <a:endParaRPr sz="3000"/>
          </a:p>
          <a:p>
            <a:pPr marL="457200" lvl="0" indent="-419100" algn="l" rtl="0">
              <a:lnSpc>
                <a:spcPct val="90000"/>
              </a:lnSpc>
              <a:spcBef>
                <a:spcPts val="1000"/>
              </a:spcBef>
              <a:spcAft>
                <a:spcPts val="0"/>
              </a:spcAft>
              <a:buSzPts val="3000"/>
              <a:buChar char="•"/>
            </a:pPr>
            <a:r>
              <a:rPr lang="en-GB" sz="3000"/>
              <a:t>PE kit should be dark shorts or tracksuit trousers, dark blue plain or school t shirts</a:t>
            </a:r>
            <a:endParaRPr sz="3000"/>
          </a:p>
          <a:p>
            <a:pPr marL="457200" lvl="0" indent="-419100" algn="l" rtl="0">
              <a:lnSpc>
                <a:spcPct val="90000"/>
              </a:lnSpc>
              <a:spcBef>
                <a:spcPts val="0"/>
              </a:spcBef>
              <a:spcAft>
                <a:spcPts val="0"/>
              </a:spcAft>
              <a:buSzPts val="3000"/>
              <a:buChar char="•"/>
            </a:pPr>
            <a:r>
              <a:rPr lang="en-GB" sz="3000"/>
              <a:t>Long hair should be tied up at all times</a:t>
            </a:r>
            <a:endParaRPr sz="3000"/>
          </a:p>
          <a:p>
            <a:pPr marL="457200" lvl="0" indent="-419100" algn="l" rtl="0">
              <a:lnSpc>
                <a:spcPct val="90000"/>
              </a:lnSpc>
              <a:spcBef>
                <a:spcPts val="0"/>
              </a:spcBef>
              <a:spcAft>
                <a:spcPts val="0"/>
              </a:spcAft>
              <a:buSzPts val="3000"/>
              <a:buChar char="•"/>
            </a:pPr>
            <a:r>
              <a:rPr lang="en-GB" sz="3000"/>
              <a:t>Earrings should not be dangly</a:t>
            </a:r>
            <a:endParaRPr sz="3000"/>
          </a:p>
          <a:p>
            <a:pPr marL="457200" lvl="0" indent="-419100" algn="l" rtl="0">
              <a:lnSpc>
                <a:spcPct val="90000"/>
              </a:lnSpc>
              <a:spcBef>
                <a:spcPts val="0"/>
              </a:spcBef>
              <a:spcAft>
                <a:spcPts val="0"/>
              </a:spcAft>
              <a:buSzPts val="3000"/>
              <a:buChar char="•"/>
            </a:pPr>
            <a:r>
              <a:rPr lang="en-GB" sz="3000"/>
              <a:t>All school uniform and coats must be named</a:t>
            </a:r>
            <a:endParaRPr sz="3000"/>
          </a:p>
          <a:p>
            <a:pPr marL="457200" lvl="0" indent="-419100" algn="l" rtl="0">
              <a:lnSpc>
                <a:spcPct val="90000"/>
              </a:lnSpc>
              <a:spcBef>
                <a:spcPts val="0"/>
              </a:spcBef>
              <a:spcAft>
                <a:spcPts val="0"/>
              </a:spcAft>
              <a:buSzPts val="3000"/>
              <a:buChar char="•"/>
            </a:pPr>
            <a:r>
              <a:rPr lang="en-GB" sz="3000"/>
              <a:t>No ‘skins’ with uniform please</a:t>
            </a:r>
            <a:endParaRPr sz="3000"/>
          </a:p>
        </p:txBody>
      </p:sp>
      <p:pic>
        <p:nvPicPr>
          <p:cNvPr id="194" name="Google Shape;194;g30200d6ead9_2_5" descr="BW"/>
          <p:cNvPicPr preferRelativeResize="0"/>
          <p:nvPr/>
        </p:nvPicPr>
        <p:blipFill rotWithShape="1">
          <a:blip r:embed="rId3">
            <a:alphaModFix/>
          </a:blip>
          <a:srcRect/>
          <a:stretch/>
        </p:blipFill>
        <p:spPr>
          <a:xfrm>
            <a:off x="10606087" y="130084"/>
            <a:ext cx="1495425" cy="1655763"/>
          </a:xfrm>
          <a:prstGeom prst="rect">
            <a:avLst/>
          </a:prstGeom>
          <a:noFill/>
          <a:ln>
            <a:noFill/>
          </a:ln>
        </p:spPr>
      </p:pic>
      <p:pic>
        <p:nvPicPr>
          <p:cNvPr id="195" name="Google Shape;195;g30200d6ead9_2_5"/>
          <p:cNvPicPr preferRelativeResize="0"/>
          <p:nvPr/>
        </p:nvPicPr>
        <p:blipFill rotWithShape="1">
          <a:blip r:embed="rId4">
            <a:alphaModFix/>
          </a:blip>
          <a:srcRect/>
          <a:stretch/>
        </p:blipFill>
        <p:spPr>
          <a:xfrm>
            <a:off x="9756250" y="3227875"/>
            <a:ext cx="1905125" cy="1905125"/>
          </a:xfrm>
          <a:prstGeom prst="rect">
            <a:avLst/>
          </a:prstGeom>
          <a:noFill/>
          <a:ln>
            <a:noFill/>
          </a:ln>
        </p:spPr>
      </p:pic>
      <p:pic>
        <p:nvPicPr>
          <p:cNvPr id="196" name="Google Shape;196;g30200d6ead9_2_5"/>
          <p:cNvPicPr preferRelativeResize="0"/>
          <p:nvPr/>
        </p:nvPicPr>
        <p:blipFill rotWithShape="1">
          <a:blip r:embed="rId5">
            <a:alphaModFix/>
          </a:blip>
          <a:srcRect/>
          <a:stretch/>
        </p:blipFill>
        <p:spPr>
          <a:xfrm flipH="1">
            <a:off x="8596530" y="3127325"/>
            <a:ext cx="1159725" cy="2616825"/>
          </a:xfrm>
          <a:prstGeom prst="rect">
            <a:avLst/>
          </a:prstGeom>
          <a:noFill/>
          <a:ln>
            <a:noFill/>
          </a:ln>
        </p:spPr>
      </p:pic>
      <p:pic>
        <p:nvPicPr>
          <p:cNvPr id="197" name="Google Shape;197;g30200d6ead9_2_5"/>
          <p:cNvPicPr preferRelativeResize="0"/>
          <p:nvPr/>
        </p:nvPicPr>
        <p:blipFill rotWithShape="1">
          <a:blip r:embed="rId6">
            <a:alphaModFix/>
          </a:blip>
          <a:srcRect/>
          <a:stretch/>
        </p:blipFill>
        <p:spPr>
          <a:xfrm>
            <a:off x="9818675" y="5277745"/>
            <a:ext cx="1217125" cy="1278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01"/>
        <p:cNvGrpSpPr/>
        <p:nvPr/>
      </p:nvGrpSpPr>
      <p:grpSpPr>
        <a:xfrm>
          <a:off x="0" y="0"/>
          <a:ext cx="0" cy="0"/>
          <a:chOff x="0" y="0"/>
          <a:chExt cx="0" cy="0"/>
        </a:xfrm>
      </p:grpSpPr>
      <p:sp>
        <p:nvSpPr>
          <p:cNvPr id="202" name="Google Shape;202;p9"/>
          <p:cNvSpPr txBox="1">
            <a:spLocks noGrp="1"/>
          </p:cNvSpPr>
          <p:nvPr>
            <p:ph type="title"/>
          </p:nvPr>
        </p:nvSpPr>
        <p:spPr>
          <a:xfrm>
            <a:off x="838200" y="34926"/>
            <a:ext cx="10515600" cy="1068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t>Home Learning </a:t>
            </a:r>
            <a:endParaRPr b="1"/>
          </a:p>
        </p:txBody>
      </p:sp>
      <p:sp>
        <p:nvSpPr>
          <p:cNvPr id="203" name="Google Shape;203;p9"/>
          <p:cNvSpPr txBox="1">
            <a:spLocks noGrp="1"/>
          </p:cNvSpPr>
          <p:nvPr>
            <p:ph type="body" idx="1"/>
          </p:nvPr>
        </p:nvSpPr>
        <p:spPr>
          <a:xfrm>
            <a:off x="561100" y="962525"/>
            <a:ext cx="10349400" cy="5895600"/>
          </a:xfrm>
          <a:prstGeom prst="rect">
            <a:avLst/>
          </a:prstGeom>
          <a:noFill/>
          <a:ln>
            <a:noFill/>
          </a:ln>
        </p:spPr>
        <p:txBody>
          <a:bodyPr spcFirstLastPara="1" wrap="square" lIns="91425" tIns="45700" rIns="91425" bIns="45700" anchor="t" anchorCtr="0">
            <a:normAutofit/>
          </a:bodyPr>
          <a:lstStyle/>
          <a:p>
            <a:pPr marL="228600" lvl="0" indent="-64135" algn="l" rtl="0">
              <a:lnSpc>
                <a:spcPct val="90000"/>
              </a:lnSpc>
              <a:spcBef>
                <a:spcPts val="0"/>
              </a:spcBef>
              <a:spcAft>
                <a:spcPts val="0"/>
              </a:spcAft>
              <a:buClr>
                <a:schemeClr val="dk1"/>
              </a:buClr>
              <a:buSzPts val="2800"/>
              <a:buNone/>
            </a:pPr>
            <a:endParaRPr/>
          </a:p>
          <a:p>
            <a:pPr marL="228600" lvl="0" indent="-254000" algn="l" rtl="0">
              <a:lnSpc>
                <a:spcPct val="90000"/>
              </a:lnSpc>
              <a:spcBef>
                <a:spcPts val="1000"/>
              </a:spcBef>
              <a:spcAft>
                <a:spcPts val="0"/>
              </a:spcAft>
              <a:buClr>
                <a:schemeClr val="dk1"/>
              </a:buClr>
              <a:buSzPts val="4000"/>
              <a:buChar char="•"/>
            </a:pPr>
            <a:r>
              <a:rPr lang="en-GB" sz="4000"/>
              <a:t>Is set every Wednesday to be returned by the following Monday and will usually be English or maths based</a:t>
            </a:r>
            <a:endParaRPr sz="4000"/>
          </a:p>
          <a:p>
            <a:pPr marL="228600" lvl="0" indent="-254000" algn="l" rtl="0">
              <a:lnSpc>
                <a:spcPct val="90000"/>
              </a:lnSpc>
              <a:spcBef>
                <a:spcPts val="1000"/>
              </a:spcBef>
              <a:spcAft>
                <a:spcPts val="0"/>
              </a:spcAft>
              <a:buSzPts val="4000"/>
              <a:buChar char="•"/>
            </a:pPr>
            <a:r>
              <a:rPr lang="en-GB" sz="4000"/>
              <a:t>There is also a half termly project that is set on Google Classroom and stuck into their Home learning books.</a:t>
            </a:r>
            <a:endParaRPr sz="4000"/>
          </a:p>
          <a:p>
            <a:pPr marL="0" lvl="0" indent="0" algn="l" rtl="0">
              <a:lnSpc>
                <a:spcPct val="90000"/>
              </a:lnSpc>
              <a:spcBef>
                <a:spcPts val="1000"/>
              </a:spcBef>
              <a:spcAft>
                <a:spcPts val="0"/>
              </a:spcAft>
              <a:buSzPts val="2118"/>
              <a:buNone/>
            </a:pPr>
            <a:endParaRPr sz="4000"/>
          </a:p>
          <a:p>
            <a:pPr marL="0" lvl="0" indent="0" algn="l" rtl="0">
              <a:lnSpc>
                <a:spcPct val="90000"/>
              </a:lnSpc>
              <a:spcBef>
                <a:spcPts val="1000"/>
              </a:spcBef>
              <a:spcAft>
                <a:spcPts val="0"/>
              </a:spcAft>
              <a:buClr>
                <a:schemeClr val="dk1"/>
              </a:buClr>
              <a:buSzPts val="4000"/>
              <a:buNone/>
            </a:pPr>
            <a:endParaRPr sz="4000"/>
          </a:p>
        </p:txBody>
      </p:sp>
      <p:pic>
        <p:nvPicPr>
          <p:cNvPr id="204" name="Google Shape;204;p9" descr="BW"/>
          <p:cNvPicPr preferRelativeResize="0"/>
          <p:nvPr/>
        </p:nvPicPr>
        <p:blipFill rotWithShape="1">
          <a:blip r:embed="rId3">
            <a:alphaModFix/>
          </a:blip>
          <a:srcRect/>
          <a:stretch/>
        </p:blipFill>
        <p:spPr>
          <a:xfrm>
            <a:off x="10606087" y="130084"/>
            <a:ext cx="1495425" cy="16557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08"/>
        <p:cNvGrpSpPr/>
        <p:nvPr/>
      </p:nvGrpSpPr>
      <p:grpSpPr>
        <a:xfrm>
          <a:off x="0" y="0"/>
          <a:ext cx="0" cy="0"/>
          <a:chOff x="0" y="0"/>
          <a:chExt cx="0" cy="0"/>
        </a:xfrm>
      </p:grpSpPr>
      <p:sp>
        <p:nvSpPr>
          <p:cNvPr id="209" name="Google Shape;20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t>Greek Day - Autumn Term</a:t>
            </a:r>
            <a:endParaRPr b="1"/>
          </a:p>
        </p:txBody>
      </p:sp>
      <p:sp>
        <p:nvSpPr>
          <p:cNvPr id="210" name="Google Shape;210;p10"/>
          <p:cNvSpPr txBox="1">
            <a:spLocks noGrp="1"/>
          </p:cNvSpPr>
          <p:nvPr>
            <p:ph type="body" idx="1"/>
          </p:nvPr>
        </p:nvSpPr>
        <p:spPr>
          <a:xfrm>
            <a:off x="90474" y="1785850"/>
            <a:ext cx="11499900" cy="4370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sz="3000"/>
              <a:t>Greek Day is Friday 7th November 2025 (no swimming that day) and will be run by History Off The Page. The cost of the day is approx £14.</a:t>
            </a:r>
            <a:endParaRPr sz="3000"/>
          </a:p>
          <a:p>
            <a:pPr marL="0" lvl="0" indent="0" algn="l" rtl="0">
              <a:lnSpc>
                <a:spcPct val="90000"/>
              </a:lnSpc>
              <a:spcBef>
                <a:spcPts val="1000"/>
              </a:spcBef>
              <a:spcAft>
                <a:spcPts val="0"/>
              </a:spcAft>
              <a:buClr>
                <a:schemeClr val="dk1"/>
              </a:buClr>
              <a:buSzPts val="2800"/>
              <a:buNone/>
            </a:pPr>
            <a:r>
              <a:rPr lang="en-GB" sz="3000"/>
              <a:t>We would like the children to dress up as Greeks. This need not be overly elaborate or expensive. A suggestion sheet will accompany the imminent letter. The office are in the process of setting up The Gateway for responses.</a:t>
            </a:r>
            <a:endParaRPr sz="3000"/>
          </a:p>
          <a:p>
            <a:pPr marL="0" lvl="0" indent="0" algn="l" rtl="0">
              <a:lnSpc>
                <a:spcPct val="90000"/>
              </a:lnSpc>
              <a:spcBef>
                <a:spcPts val="1000"/>
              </a:spcBef>
              <a:spcAft>
                <a:spcPts val="0"/>
              </a:spcAft>
              <a:buClr>
                <a:schemeClr val="dk1"/>
              </a:buClr>
              <a:buSzPts val="2800"/>
              <a:buNone/>
            </a:pPr>
            <a:r>
              <a:rPr lang="en-GB" sz="3000"/>
              <a:t>We would like to hear from parents who can help out  – either morning, afternoon, or the whole day. We promise we will not force you to dress up! Please volunteer to help as we cannot run these days without you.</a:t>
            </a:r>
            <a:endParaRPr sz="3000"/>
          </a:p>
        </p:txBody>
      </p:sp>
      <p:pic>
        <p:nvPicPr>
          <p:cNvPr id="211" name="Google Shape;211;p10" descr="BW"/>
          <p:cNvPicPr preferRelativeResize="0"/>
          <p:nvPr/>
        </p:nvPicPr>
        <p:blipFill rotWithShape="1">
          <a:blip r:embed="rId3">
            <a:alphaModFix/>
          </a:blip>
          <a:srcRect/>
          <a:stretch/>
        </p:blipFill>
        <p:spPr>
          <a:xfrm>
            <a:off x="10606087" y="130084"/>
            <a:ext cx="1495425" cy="16557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15"/>
        <p:cNvGrpSpPr/>
        <p:nvPr/>
      </p:nvGrpSpPr>
      <p:grpSpPr>
        <a:xfrm>
          <a:off x="0" y="0"/>
          <a:ext cx="0" cy="0"/>
          <a:chOff x="0" y="0"/>
          <a:chExt cx="0" cy="0"/>
        </a:xfrm>
      </p:grpSpPr>
      <p:sp>
        <p:nvSpPr>
          <p:cNvPr id="216" name="Google Shape;21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t>Other trips and visitors</a:t>
            </a:r>
            <a:endParaRPr b="1"/>
          </a:p>
        </p:txBody>
      </p:sp>
      <p:sp>
        <p:nvSpPr>
          <p:cNvPr id="217" name="Google Shape;217;p11"/>
          <p:cNvSpPr txBox="1">
            <a:spLocks noGrp="1"/>
          </p:cNvSpPr>
          <p:nvPr>
            <p:ph type="body" idx="1"/>
          </p:nvPr>
        </p:nvSpPr>
        <p:spPr>
          <a:xfrm>
            <a:off x="90475" y="1246900"/>
            <a:ext cx="12011100" cy="486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100000"/>
              </a:lnSpc>
              <a:spcBef>
                <a:spcPts val="560"/>
              </a:spcBef>
              <a:spcAft>
                <a:spcPts val="0"/>
              </a:spcAft>
              <a:buNone/>
            </a:pPr>
            <a:endParaRPr sz="3400"/>
          </a:p>
          <a:p>
            <a:pPr marL="0" lvl="0" indent="0" algn="l" rtl="0">
              <a:lnSpc>
                <a:spcPct val="100000"/>
              </a:lnSpc>
              <a:spcBef>
                <a:spcPts val="560"/>
              </a:spcBef>
              <a:spcAft>
                <a:spcPts val="0"/>
              </a:spcAft>
              <a:buNone/>
            </a:pPr>
            <a:r>
              <a:rPr lang="en-GB" sz="3400"/>
              <a:t>Spring Term: trip to Roman Verulamium on Friday 13th March 2026</a:t>
            </a:r>
            <a:endParaRPr sz="3400"/>
          </a:p>
          <a:p>
            <a:pPr marL="0" lvl="0" indent="0" algn="l" rtl="0">
              <a:lnSpc>
                <a:spcPct val="100000"/>
              </a:lnSpc>
              <a:spcBef>
                <a:spcPts val="560"/>
              </a:spcBef>
              <a:spcAft>
                <a:spcPts val="0"/>
              </a:spcAft>
              <a:buNone/>
            </a:pPr>
            <a:endParaRPr sz="3400"/>
          </a:p>
          <a:p>
            <a:pPr marL="0" lvl="0" indent="0" algn="l" rtl="0">
              <a:lnSpc>
                <a:spcPct val="100000"/>
              </a:lnSpc>
              <a:spcBef>
                <a:spcPts val="560"/>
              </a:spcBef>
              <a:spcAft>
                <a:spcPts val="0"/>
              </a:spcAft>
              <a:buNone/>
            </a:pPr>
            <a:r>
              <a:rPr lang="en-GB" sz="3400"/>
              <a:t>Summer Term: </a:t>
            </a:r>
            <a:r>
              <a:rPr lang="en-GB" sz="3600"/>
              <a:t> </a:t>
            </a:r>
            <a:r>
              <a:rPr lang="en-GB" sz="3100"/>
              <a:t>Woodrow High House - 3 days and 2 nights Wednesday 24th June - Friday 26th June 2026</a:t>
            </a:r>
            <a:endParaRPr sz="4997"/>
          </a:p>
          <a:p>
            <a:pPr marL="0" lvl="0" indent="0" algn="l" rtl="0">
              <a:lnSpc>
                <a:spcPct val="90000"/>
              </a:lnSpc>
              <a:spcBef>
                <a:spcPts val="1000"/>
              </a:spcBef>
              <a:spcAft>
                <a:spcPts val="0"/>
              </a:spcAft>
              <a:buClr>
                <a:schemeClr val="dk1"/>
              </a:buClr>
              <a:buSzPts val="2800"/>
              <a:buNone/>
            </a:pPr>
            <a:endParaRPr sz="4097"/>
          </a:p>
          <a:p>
            <a:pPr marL="0" lvl="0" indent="0" algn="l" rtl="0">
              <a:lnSpc>
                <a:spcPct val="90000"/>
              </a:lnSpc>
              <a:spcBef>
                <a:spcPts val="1000"/>
              </a:spcBef>
              <a:spcAft>
                <a:spcPts val="0"/>
              </a:spcAft>
              <a:buClr>
                <a:schemeClr val="dk1"/>
              </a:buClr>
              <a:buSzPts val="2800"/>
              <a:buNone/>
            </a:pPr>
            <a:endParaRPr/>
          </a:p>
        </p:txBody>
      </p:sp>
      <p:pic>
        <p:nvPicPr>
          <p:cNvPr id="218" name="Google Shape;218;p11" descr="BW"/>
          <p:cNvPicPr preferRelativeResize="0"/>
          <p:nvPr/>
        </p:nvPicPr>
        <p:blipFill rotWithShape="1">
          <a:blip r:embed="rId3">
            <a:alphaModFix/>
          </a:blip>
          <a:srcRect/>
          <a:stretch/>
        </p:blipFill>
        <p:spPr>
          <a:xfrm>
            <a:off x="10606087" y="130084"/>
            <a:ext cx="1495425" cy="16557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200"/>
              <a:buFont typeface="Calibri"/>
              <a:buNone/>
            </a:pPr>
            <a:r>
              <a:rPr lang="en-GB" sz="7200" b="1"/>
              <a:t>Contacting Us</a:t>
            </a:r>
            <a:endParaRPr sz="7200" b="1"/>
          </a:p>
        </p:txBody>
      </p:sp>
      <p:sp>
        <p:nvSpPr>
          <p:cNvPr id="224" name="Google Shape;224;p13"/>
          <p:cNvSpPr txBox="1">
            <a:spLocks noGrp="1"/>
          </p:cNvSpPr>
          <p:nvPr>
            <p:ph type="body" idx="1"/>
          </p:nvPr>
        </p:nvSpPr>
        <p:spPr>
          <a:xfrm>
            <a:off x="838212" y="1690696"/>
            <a:ext cx="10515600" cy="43512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2800"/>
              <a:buChar char="•"/>
            </a:pPr>
            <a:r>
              <a:rPr lang="en-GB">
                <a:latin typeface="Arial"/>
                <a:ea typeface="Arial"/>
                <a:cs typeface="Arial"/>
                <a:sym typeface="Arial"/>
              </a:rPr>
              <a:t>If you have any concerns, please do contact us.  We are available some afternoons at 3.30pm (Monday is staff meeting) for a quick chat but otherwise email / call the office to make an appointment.</a:t>
            </a:r>
            <a:endParaRPr sz="1400">
              <a:latin typeface="Arial"/>
              <a:ea typeface="Arial"/>
              <a:cs typeface="Arial"/>
              <a:sym typeface="Arial"/>
            </a:endParaRPr>
          </a:p>
          <a:p>
            <a:pPr marL="342900" lvl="0" indent="-342900" algn="l" rtl="0">
              <a:lnSpc>
                <a:spcPct val="100000"/>
              </a:lnSpc>
              <a:spcBef>
                <a:spcPts val="0"/>
              </a:spcBef>
              <a:spcAft>
                <a:spcPts val="0"/>
              </a:spcAft>
              <a:buSzPts val="2800"/>
              <a:buChar char="•"/>
            </a:pPr>
            <a:r>
              <a:rPr lang="en-GB">
                <a:latin typeface="Arial"/>
                <a:ea typeface="Arial"/>
                <a:cs typeface="Arial"/>
                <a:sym typeface="Arial"/>
              </a:rPr>
              <a:t>We are happy to have you help, especially with reading,  if you have the time.</a:t>
            </a:r>
            <a:endParaRPr>
              <a:latin typeface="Arial"/>
              <a:ea typeface="Arial"/>
              <a:cs typeface="Arial"/>
              <a:sym typeface="Arial"/>
            </a:endParaRPr>
          </a:p>
          <a:p>
            <a:pPr marL="342900" lvl="0" indent="-254000" algn="l" rtl="0">
              <a:lnSpc>
                <a:spcPct val="100000"/>
              </a:lnSpc>
              <a:spcBef>
                <a:spcPts val="0"/>
              </a:spcBef>
              <a:spcAft>
                <a:spcPts val="0"/>
              </a:spcAft>
              <a:buSzPts val="1400"/>
              <a:buFont typeface="Arial"/>
              <a:buChar char="•"/>
            </a:pPr>
            <a:endParaRPr>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p:txBody>
      </p:sp>
      <p:pic>
        <p:nvPicPr>
          <p:cNvPr id="225" name="Google Shape;225;p13" descr="BW"/>
          <p:cNvPicPr preferRelativeResize="0"/>
          <p:nvPr/>
        </p:nvPicPr>
        <p:blipFill rotWithShape="1">
          <a:blip r:embed="rId3">
            <a:alphaModFix/>
          </a:blip>
          <a:srcRect/>
          <a:stretch/>
        </p:blipFill>
        <p:spPr>
          <a:xfrm>
            <a:off x="10606087" y="130084"/>
            <a:ext cx="1495425" cy="16557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29"/>
        <p:cNvGrpSpPr/>
        <p:nvPr/>
      </p:nvGrpSpPr>
      <p:grpSpPr>
        <a:xfrm>
          <a:off x="0" y="0"/>
          <a:ext cx="0" cy="0"/>
          <a:chOff x="0" y="0"/>
          <a:chExt cx="0" cy="0"/>
        </a:xfrm>
      </p:grpSpPr>
      <p:sp>
        <p:nvSpPr>
          <p:cNvPr id="230" name="Google Shape;230;p14"/>
          <p:cNvSpPr txBox="1">
            <a:spLocks noGrp="1"/>
          </p:cNvSpPr>
          <p:nvPr>
            <p:ph type="title"/>
          </p:nvPr>
        </p:nvSpPr>
        <p:spPr>
          <a:xfrm>
            <a:off x="838200" y="365125"/>
            <a:ext cx="10515600" cy="4668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200"/>
              <a:buFont typeface="Calibri"/>
              <a:buNone/>
            </a:pPr>
            <a:r>
              <a:rPr lang="en-GB" sz="7200" b="1"/>
              <a:t>Any questions?</a:t>
            </a:r>
            <a:endParaRPr sz="7200" b="1"/>
          </a:p>
          <a:p>
            <a:pPr marL="0" lvl="0" indent="0" algn="l" rtl="0">
              <a:lnSpc>
                <a:spcPct val="90000"/>
              </a:lnSpc>
              <a:spcBef>
                <a:spcPts val="0"/>
              </a:spcBef>
              <a:spcAft>
                <a:spcPts val="0"/>
              </a:spcAft>
              <a:buClr>
                <a:schemeClr val="dk1"/>
              </a:buClr>
              <a:buSzPts val="7200"/>
              <a:buFont typeface="Calibri"/>
              <a:buNone/>
            </a:pPr>
            <a:endParaRPr sz="7200" b="1"/>
          </a:p>
          <a:p>
            <a:pPr marL="342900" lvl="0" indent="-342900" algn="l" rtl="0">
              <a:lnSpc>
                <a:spcPct val="100000"/>
              </a:lnSpc>
              <a:spcBef>
                <a:spcPts val="0"/>
              </a:spcBef>
              <a:spcAft>
                <a:spcPts val="0"/>
              </a:spcAft>
              <a:buClr>
                <a:schemeClr val="dk1"/>
              </a:buClr>
              <a:buSzPts val="2800"/>
              <a:buFont typeface="Arial"/>
              <a:buNone/>
            </a:pPr>
            <a:r>
              <a:rPr lang="en-GB" sz="3700"/>
              <a:t> Is there anything you would like to ask that we haven’t covered?</a:t>
            </a:r>
            <a:endParaRPr sz="8100" b="1"/>
          </a:p>
        </p:txBody>
      </p:sp>
      <p:pic>
        <p:nvPicPr>
          <p:cNvPr id="231" name="Google Shape;231;p14" descr="BW"/>
          <p:cNvPicPr preferRelativeResize="0"/>
          <p:nvPr/>
        </p:nvPicPr>
        <p:blipFill rotWithShape="1">
          <a:blip r:embed="rId3">
            <a:alphaModFix/>
          </a:blip>
          <a:srcRect/>
          <a:stretch/>
        </p:blipFill>
        <p:spPr>
          <a:xfrm>
            <a:off x="10606087" y="130084"/>
            <a:ext cx="1495425" cy="16557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t>Reading </a:t>
            </a:r>
            <a:endParaRPr b="1"/>
          </a:p>
        </p:txBody>
      </p:sp>
      <p:sp>
        <p:nvSpPr>
          <p:cNvPr id="96" name="Google Shape;96;p2"/>
          <p:cNvSpPr txBox="1">
            <a:spLocks noGrp="1"/>
          </p:cNvSpPr>
          <p:nvPr>
            <p:ph type="body" idx="1"/>
          </p:nvPr>
        </p:nvSpPr>
        <p:spPr>
          <a:xfrm>
            <a:off x="838200" y="1682175"/>
            <a:ext cx="10515600" cy="44949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80000"/>
              </a:lnSpc>
              <a:spcBef>
                <a:spcPts val="1000"/>
              </a:spcBef>
              <a:spcAft>
                <a:spcPts val="0"/>
              </a:spcAft>
              <a:buSzPts val="3271"/>
              <a:buChar char="•"/>
            </a:pPr>
            <a:r>
              <a:rPr lang="en-GB" sz="3270"/>
              <a:t>Our class reading book for autumn 1 is ‘Who Let The Gods Out ’ by Maz Evans. Each week will follow this pattern:</a:t>
            </a:r>
            <a:endParaRPr sz="3270"/>
          </a:p>
          <a:p>
            <a:pPr marL="228600" lvl="0" indent="-228600" algn="l" rtl="0">
              <a:lnSpc>
                <a:spcPct val="80000"/>
              </a:lnSpc>
              <a:spcBef>
                <a:spcPts val="1000"/>
              </a:spcBef>
              <a:spcAft>
                <a:spcPts val="0"/>
              </a:spcAft>
              <a:buSzPts val="3271"/>
              <a:buChar char="•"/>
            </a:pPr>
            <a:r>
              <a:rPr lang="en-GB" sz="3270"/>
              <a:t>Monday - together we read a chapter and children verbally summarise the story </a:t>
            </a:r>
            <a:endParaRPr sz="3270"/>
          </a:p>
          <a:p>
            <a:pPr marL="228600" lvl="0" indent="-228600" algn="l" rtl="0">
              <a:lnSpc>
                <a:spcPct val="80000"/>
              </a:lnSpc>
              <a:spcBef>
                <a:spcPts val="1000"/>
              </a:spcBef>
              <a:spcAft>
                <a:spcPts val="0"/>
              </a:spcAft>
              <a:buSzPts val="3271"/>
              <a:buChar char="•"/>
            </a:pPr>
            <a:r>
              <a:rPr lang="en-GB" sz="3270"/>
              <a:t>Tuesday - together we explore tricky vocabulary from the chapter</a:t>
            </a:r>
            <a:endParaRPr sz="3270"/>
          </a:p>
          <a:p>
            <a:pPr marL="228600" lvl="0" indent="-228600" algn="l" rtl="0">
              <a:lnSpc>
                <a:spcPct val="80000"/>
              </a:lnSpc>
              <a:spcBef>
                <a:spcPts val="1000"/>
              </a:spcBef>
              <a:spcAft>
                <a:spcPts val="0"/>
              </a:spcAft>
              <a:buSzPts val="3271"/>
              <a:buChar char="•"/>
            </a:pPr>
            <a:r>
              <a:rPr lang="en-GB" sz="3270"/>
              <a:t>Wednesday - we explore comprehension questions verbally</a:t>
            </a:r>
            <a:endParaRPr sz="3270"/>
          </a:p>
          <a:p>
            <a:pPr marL="228600" lvl="0" indent="-228600" algn="l" rtl="0">
              <a:lnSpc>
                <a:spcPct val="80000"/>
              </a:lnSpc>
              <a:spcBef>
                <a:spcPts val="1000"/>
              </a:spcBef>
              <a:spcAft>
                <a:spcPts val="0"/>
              </a:spcAft>
              <a:buSzPts val="3271"/>
              <a:buChar char="•"/>
            </a:pPr>
            <a:r>
              <a:rPr lang="en-GB" sz="3270"/>
              <a:t>Thursday - children independently answer the comprehension questions</a:t>
            </a:r>
            <a:endParaRPr sz="3270"/>
          </a:p>
          <a:p>
            <a:pPr marL="228600" lvl="0" indent="-228600" algn="l" rtl="0">
              <a:lnSpc>
                <a:spcPct val="80000"/>
              </a:lnSpc>
              <a:spcBef>
                <a:spcPts val="1000"/>
              </a:spcBef>
              <a:spcAft>
                <a:spcPts val="0"/>
              </a:spcAft>
              <a:buSzPts val="3271"/>
              <a:buChar char="•"/>
            </a:pPr>
            <a:r>
              <a:rPr lang="en-GB" sz="3270"/>
              <a:t>Friday - a challenge activity related to the chapter, reading to your teacher, or an opportunity to visit the school library</a:t>
            </a:r>
            <a:endParaRPr sz="3270"/>
          </a:p>
        </p:txBody>
      </p:sp>
      <p:pic>
        <p:nvPicPr>
          <p:cNvPr id="97" name="Google Shape;97;p2" descr="BW"/>
          <p:cNvPicPr preferRelativeResize="0"/>
          <p:nvPr/>
        </p:nvPicPr>
        <p:blipFill rotWithShape="1">
          <a:blip r:embed="rId3">
            <a:alphaModFix/>
          </a:blip>
          <a:srcRect/>
          <a:stretch/>
        </p:blipFill>
        <p:spPr>
          <a:xfrm>
            <a:off x="10423957" y="200025"/>
            <a:ext cx="1495425" cy="1655762"/>
          </a:xfrm>
          <a:prstGeom prst="rect">
            <a:avLst/>
          </a:prstGeom>
          <a:noFill/>
          <a:ln>
            <a:noFill/>
          </a:ln>
        </p:spPr>
      </p:pic>
      <p:pic>
        <p:nvPicPr>
          <p:cNvPr id="98" name="Google Shape;98;p2"/>
          <p:cNvPicPr preferRelativeResize="0"/>
          <p:nvPr/>
        </p:nvPicPr>
        <p:blipFill rotWithShape="1">
          <a:blip r:embed="rId4">
            <a:alphaModFix/>
          </a:blip>
          <a:srcRect/>
          <a:stretch/>
        </p:blipFill>
        <p:spPr>
          <a:xfrm>
            <a:off x="5459227" y="-8"/>
            <a:ext cx="1273540" cy="16821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2"/>
        <p:cNvGrpSpPr/>
        <p:nvPr/>
      </p:nvGrpSpPr>
      <p:grpSpPr>
        <a:xfrm>
          <a:off x="0" y="0"/>
          <a:ext cx="0" cy="0"/>
          <a:chOff x="0" y="0"/>
          <a:chExt cx="0" cy="0"/>
        </a:xfrm>
      </p:grpSpPr>
      <p:sp>
        <p:nvSpPr>
          <p:cNvPr id="103" name="Google Shape;103;g378b039e546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t>Reading at Home </a:t>
            </a:r>
            <a:endParaRPr b="1"/>
          </a:p>
        </p:txBody>
      </p:sp>
      <p:sp>
        <p:nvSpPr>
          <p:cNvPr id="104" name="Google Shape;104;g378b039e546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77500" lnSpcReduction="20000"/>
          </a:bodyPr>
          <a:lstStyle/>
          <a:p>
            <a:pPr marL="228600" lvl="0" indent="-239524" algn="l" rtl="0">
              <a:lnSpc>
                <a:spcPct val="90000"/>
              </a:lnSpc>
              <a:spcBef>
                <a:spcPts val="0"/>
              </a:spcBef>
              <a:spcAft>
                <a:spcPts val="0"/>
              </a:spcAft>
              <a:buSzPct val="79312"/>
              <a:buChar char="•"/>
            </a:pPr>
            <a:r>
              <a:rPr lang="en-GB" sz="4833"/>
              <a:t>We would like you to hear your child read at least three times a week, talk about the story/information and ask them questions - see inside cover of the reading record.</a:t>
            </a:r>
            <a:endParaRPr sz="4833"/>
          </a:p>
          <a:p>
            <a:pPr marL="228600" lvl="0" indent="-251623" algn="l" rtl="0">
              <a:lnSpc>
                <a:spcPct val="90000"/>
              </a:lnSpc>
              <a:spcBef>
                <a:spcPts val="1000"/>
              </a:spcBef>
              <a:spcAft>
                <a:spcPts val="0"/>
              </a:spcAft>
              <a:buClr>
                <a:schemeClr val="dk1"/>
              </a:buClr>
              <a:buSzPct val="100000"/>
              <a:buChar char="•"/>
            </a:pPr>
            <a:r>
              <a:rPr lang="en-GB" sz="4833"/>
              <a:t>Children should bring their Reading Record to school on Mondays for us to look at</a:t>
            </a:r>
            <a:endParaRPr sz="4833"/>
          </a:p>
          <a:p>
            <a:pPr marL="228600" lvl="0" indent="-251623" algn="l" rtl="0">
              <a:lnSpc>
                <a:spcPct val="90000"/>
              </a:lnSpc>
              <a:spcBef>
                <a:spcPts val="1000"/>
              </a:spcBef>
              <a:spcAft>
                <a:spcPts val="0"/>
              </a:spcAft>
              <a:buClr>
                <a:schemeClr val="dk1"/>
              </a:buClr>
              <a:buSzPct val="100000"/>
              <a:buChar char="•"/>
            </a:pPr>
            <a:r>
              <a:rPr lang="en-GB" sz="4833"/>
              <a:t>25 reads = bronze award, 50 reads = silver, 75 = gold and 100 reads = platinum. This scheme starts again every term</a:t>
            </a:r>
            <a:endParaRPr sz="4833"/>
          </a:p>
          <a:p>
            <a:pPr marL="457200" lvl="0" indent="0" algn="l" rtl="0">
              <a:lnSpc>
                <a:spcPct val="90000"/>
              </a:lnSpc>
              <a:spcBef>
                <a:spcPts val="1000"/>
              </a:spcBef>
              <a:spcAft>
                <a:spcPts val="0"/>
              </a:spcAft>
              <a:buNone/>
            </a:pPr>
            <a:endParaRPr/>
          </a:p>
        </p:txBody>
      </p:sp>
      <p:pic>
        <p:nvPicPr>
          <p:cNvPr id="105" name="Google Shape;105;g378b039e546_0_0" descr="BW"/>
          <p:cNvPicPr preferRelativeResize="0"/>
          <p:nvPr/>
        </p:nvPicPr>
        <p:blipFill rotWithShape="1">
          <a:blip r:embed="rId3">
            <a:alphaModFix/>
          </a:blip>
          <a:srcRect/>
          <a:stretch/>
        </p:blipFill>
        <p:spPr>
          <a:xfrm>
            <a:off x="10423957" y="200025"/>
            <a:ext cx="1495425" cy="1655763"/>
          </a:xfrm>
          <a:prstGeom prst="rect">
            <a:avLst/>
          </a:prstGeom>
          <a:noFill/>
          <a:ln>
            <a:noFill/>
          </a:ln>
        </p:spPr>
      </p:pic>
      <p:pic>
        <p:nvPicPr>
          <p:cNvPr id="106" name="Google Shape;106;g378b039e546_0_0"/>
          <p:cNvPicPr preferRelativeResize="0"/>
          <p:nvPr/>
        </p:nvPicPr>
        <p:blipFill rotWithShape="1">
          <a:blip r:embed="rId4">
            <a:alphaModFix/>
          </a:blip>
          <a:srcRect/>
          <a:stretch/>
        </p:blipFill>
        <p:spPr>
          <a:xfrm>
            <a:off x="5459227" y="-8"/>
            <a:ext cx="1273540" cy="16821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313544" y="26519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t>English</a:t>
            </a:r>
            <a:endParaRPr b="1"/>
          </a:p>
        </p:txBody>
      </p:sp>
      <p:sp>
        <p:nvSpPr>
          <p:cNvPr id="112" name="Google Shape;112;p3"/>
          <p:cNvSpPr txBox="1">
            <a:spLocks noGrp="1"/>
          </p:cNvSpPr>
          <p:nvPr>
            <p:ph type="body" idx="1"/>
          </p:nvPr>
        </p:nvSpPr>
        <p:spPr>
          <a:xfrm>
            <a:off x="313544" y="1763166"/>
            <a:ext cx="10515600" cy="4351338"/>
          </a:xfrm>
          <a:prstGeom prst="rect">
            <a:avLst/>
          </a:prstGeom>
          <a:noFill/>
          <a:ln>
            <a:noFill/>
          </a:ln>
        </p:spPr>
        <p:txBody>
          <a:bodyPr spcFirstLastPara="1" wrap="square" lIns="91425" tIns="45700" rIns="91425" bIns="45700" anchor="t" anchorCtr="0">
            <a:normAutofit/>
          </a:bodyPr>
          <a:lstStyle/>
          <a:p>
            <a:pPr marL="228600" lvl="0" indent="-260350" algn="l" rtl="0">
              <a:lnSpc>
                <a:spcPct val="80000"/>
              </a:lnSpc>
              <a:spcBef>
                <a:spcPts val="0"/>
              </a:spcBef>
              <a:spcAft>
                <a:spcPts val="0"/>
              </a:spcAft>
              <a:buClr>
                <a:schemeClr val="dk1"/>
              </a:buClr>
              <a:buSzPts val="4100"/>
              <a:buChar char="•"/>
            </a:pPr>
            <a:r>
              <a:rPr lang="en-GB" sz="4100"/>
              <a:t>Diary</a:t>
            </a:r>
            <a:endParaRPr sz="4100"/>
          </a:p>
          <a:p>
            <a:pPr marL="228600" lvl="0" indent="-260350" algn="l" rtl="0">
              <a:lnSpc>
                <a:spcPct val="80000"/>
              </a:lnSpc>
              <a:spcBef>
                <a:spcPts val="1000"/>
              </a:spcBef>
              <a:spcAft>
                <a:spcPts val="0"/>
              </a:spcAft>
              <a:buClr>
                <a:schemeClr val="dk1"/>
              </a:buClr>
              <a:buSzPts val="4100"/>
              <a:buChar char="•"/>
            </a:pPr>
            <a:r>
              <a:rPr lang="en-GB" sz="4100"/>
              <a:t>Narrative - linked to Greek Gods</a:t>
            </a:r>
            <a:endParaRPr sz="4100"/>
          </a:p>
          <a:p>
            <a:pPr marL="228600" lvl="0" indent="-260350" algn="l" rtl="0">
              <a:lnSpc>
                <a:spcPct val="80000"/>
              </a:lnSpc>
              <a:spcBef>
                <a:spcPts val="1000"/>
              </a:spcBef>
              <a:spcAft>
                <a:spcPts val="0"/>
              </a:spcAft>
              <a:buClr>
                <a:schemeClr val="dk1"/>
              </a:buClr>
              <a:buSzPts val="4100"/>
              <a:buChar char="•"/>
            </a:pPr>
            <a:r>
              <a:rPr lang="en-GB" sz="4100"/>
              <a:t>Non fiction writing: recounts, persuasion, explanation, discussion, non-chronological </a:t>
            </a:r>
            <a:endParaRPr sz="4100"/>
          </a:p>
          <a:p>
            <a:pPr marL="228600" lvl="0" indent="-260350" algn="l" rtl="0">
              <a:lnSpc>
                <a:spcPct val="80000"/>
              </a:lnSpc>
              <a:spcBef>
                <a:spcPts val="1000"/>
              </a:spcBef>
              <a:spcAft>
                <a:spcPts val="0"/>
              </a:spcAft>
              <a:buClr>
                <a:schemeClr val="dk1"/>
              </a:buClr>
              <a:buSzPts val="4100"/>
              <a:buChar char="•"/>
            </a:pPr>
            <a:r>
              <a:rPr lang="en-GB" sz="4100"/>
              <a:t>Grammar</a:t>
            </a:r>
            <a:endParaRPr sz="4100"/>
          </a:p>
          <a:p>
            <a:pPr marL="228600" lvl="0" indent="-260350" algn="l" rtl="0">
              <a:lnSpc>
                <a:spcPct val="80000"/>
              </a:lnSpc>
              <a:spcBef>
                <a:spcPts val="1000"/>
              </a:spcBef>
              <a:spcAft>
                <a:spcPts val="0"/>
              </a:spcAft>
              <a:buClr>
                <a:schemeClr val="dk1"/>
              </a:buClr>
              <a:buSzPts val="4100"/>
              <a:buChar char="•"/>
            </a:pPr>
            <a:r>
              <a:rPr lang="en-GB" sz="4100"/>
              <a:t>Spelling</a:t>
            </a:r>
            <a:endParaRPr sz="4100"/>
          </a:p>
          <a:p>
            <a:pPr marL="228600" lvl="0" indent="-260350" algn="l" rtl="0">
              <a:lnSpc>
                <a:spcPct val="80000"/>
              </a:lnSpc>
              <a:spcBef>
                <a:spcPts val="1000"/>
              </a:spcBef>
              <a:spcAft>
                <a:spcPts val="0"/>
              </a:spcAft>
              <a:buSzPts val="4100"/>
              <a:buChar char="•"/>
            </a:pPr>
            <a:r>
              <a:rPr lang="en-GB" sz="4100"/>
              <a:t>Handwriting</a:t>
            </a:r>
            <a:endParaRPr sz="4100"/>
          </a:p>
        </p:txBody>
      </p:sp>
      <p:pic>
        <p:nvPicPr>
          <p:cNvPr id="113" name="Google Shape;113;p3" descr="BW"/>
          <p:cNvPicPr preferRelativeResize="0"/>
          <p:nvPr/>
        </p:nvPicPr>
        <p:blipFill rotWithShape="1">
          <a:blip r:embed="rId3">
            <a:alphaModFix/>
          </a:blip>
          <a:srcRect/>
          <a:stretch/>
        </p:blipFill>
        <p:spPr>
          <a:xfrm>
            <a:off x="10606087" y="102395"/>
            <a:ext cx="1495425" cy="1655762"/>
          </a:xfrm>
          <a:prstGeom prst="rect">
            <a:avLst/>
          </a:prstGeom>
          <a:noFill/>
          <a:ln>
            <a:noFill/>
          </a:ln>
        </p:spPr>
      </p:pic>
      <p:pic>
        <p:nvPicPr>
          <p:cNvPr id="114" name="Google Shape;114;p3" descr="A close up of a logo&#10;&#10;Description generated with very high confidence"/>
          <p:cNvPicPr preferRelativeResize="0"/>
          <p:nvPr/>
        </p:nvPicPr>
        <p:blipFill rotWithShape="1">
          <a:blip r:embed="rId4">
            <a:alphaModFix/>
          </a:blip>
          <a:srcRect/>
          <a:stretch/>
        </p:blipFill>
        <p:spPr>
          <a:xfrm>
            <a:off x="9638727" y="3687188"/>
            <a:ext cx="2339300" cy="30361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838200" y="1023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t>Spelling patterns </a:t>
            </a:r>
            <a:endParaRPr b="1"/>
          </a:p>
        </p:txBody>
      </p:sp>
      <p:sp>
        <p:nvSpPr>
          <p:cNvPr id="120" name="Google Shape;120;p4"/>
          <p:cNvSpPr txBox="1">
            <a:spLocks noGrp="1"/>
          </p:cNvSpPr>
          <p:nvPr>
            <p:ph type="body" idx="1"/>
          </p:nvPr>
        </p:nvSpPr>
        <p:spPr>
          <a:xfrm>
            <a:off x="366672" y="1144307"/>
            <a:ext cx="10687500" cy="4766100"/>
          </a:xfrm>
          <a:prstGeom prst="rect">
            <a:avLst/>
          </a:prstGeom>
          <a:noFill/>
          <a:ln>
            <a:noFill/>
          </a:ln>
        </p:spPr>
        <p:txBody>
          <a:bodyPr spcFirstLastPara="1" wrap="square" lIns="91425" tIns="45700" rIns="91425" bIns="45700" anchor="t" anchorCtr="0">
            <a:noAutofit/>
          </a:bodyPr>
          <a:lstStyle/>
          <a:p>
            <a:pPr marL="228600" lvl="0" indent="-215900" algn="l" rtl="0">
              <a:lnSpc>
                <a:spcPct val="90000"/>
              </a:lnSpc>
              <a:spcBef>
                <a:spcPts val="1000"/>
              </a:spcBef>
              <a:spcAft>
                <a:spcPts val="0"/>
              </a:spcAft>
              <a:buClr>
                <a:schemeClr val="dk1"/>
              </a:buClr>
              <a:buSzPts val="3000"/>
              <a:buChar char="•"/>
            </a:pPr>
            <a:r>
              <a:rPr lang="en-GB" sz="3000"/>
              <a:t>Last year, we changed our approach to teaching spelling, focusing on sounds and building children’s ability to identify patterns that help them spell rather than relying on memorisation or rote learning.</a:t>
            </a:r>
            <a:endParaRPr sz="3000"/>
          </a:p>
          <a:p>
            <a:pPr marL="228600" lvl="0" indent="-215900" algn="l" rtl="0">
              <a:lnSpc>
                <a:spcPct val="90000"/>
              </a:lnSpc>
              <a:spcBef>
                <a:spcPts val="1000"/>
              </a:spcBef>
              <a:spcAft>
                <a:spcPts val="0"/>
              </a:spcAft>
              <a:buSzPts val="3000"/>
              <a:buChar char="•"/>
            </a:pPr>
            <a:r>
              <a:rPr lang="en-GB" sz="3000"/>
              <a:t>Spelling work takes the form of investigations, quick tasks and working together on a set of focus sounds and spellings.</a:t>
            </a:r>
            <a:endParaRPr sz="3000"/>
          </a:p>
          <a:p>
            <a:pPr marL="228600" lvl="0" indent="-215900" algn="l" rtl="0">
              <a:lnSpc>
                <a:spcPct val="90000"/>
              </a:lnSpc>
              <a:spcBef>
                <a:spcPts val="1000"/>
              </a:spcBef>
              <a:spcAft>
                <a:spcPts val="0"/>
              </a:spcAft>
              <a:buSzPts val="3000"/>
              <a:buChar char="•"/>
            </a:pPr>
            <a:r>
              <a:rPr lang="en-GB" sz="3000"/>
              <a:t>Every two weeks, we will assess the children’s grasp of the words and patterns we have been examining together across our lessons.</a:t>
            </a:r>
            <a:endParaRPr sz="3000"/>
          </a:p>
          <a:p>
            <a:pPr marL="228600" lvl="0" indent="-215900" algn="l" rtl="0">
              <a:lnSpc>
                <a:spcPct val="90000"/>
              </a:lnSpc>
              <a:spcBef>
                <a:spcPts val="1000"/>
              </a:spcBef>
              <a:spcAft>
                <a:spcPts val="0"/>
              </a:spcAft>
              <a:buSzPts val="3000"/>
              <a:buChar char="•"/>
            </a:pPr>
            <a:r>
              <a:rPr lang="en-GB" sz="3000"/>
              <a:t>In addition, every child will have a set of five words to focus upon in their work. This allows us to target each child’s individual needs, and to make greater links between spelling and the rest of the work children do in school.</a:t>
            </a:r>
            <a:endParaRPr sz="3000"/>
          </a:p>
        </p:txBody>
      </p:sp>
      <p:pic>
        <p:nvPicPr>
          <p:cNvPr id="121" name="Google Shape;121;p4" descr="BW"/>
          <p:cNvPicPr preferRelativeResize="0"/>
          <p:nvPr/>
        </p:nvPicPr>
        <p:blipFill rotWithShape="1">
          <a:blip r:embed="rId3">
            <a:alphaModFix/>
          </a:blip>
          <a:srcRect/>
          <a:stretch/>
        </p:blipFill>
        <p:spPr>
          <a:xfrm>
            <a:off x="10542684" y="2040095"/>
            <a:ext cx="1495425" cy="16557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29527" y="-15828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b="1"/>
              <a:t>Maths topics:</a:t>
            </a:r>
            <a:endParaRPr sz="4000" b="1"/>
          </a:p>
        </p:txBody>
      </p:sp>
      <p:pic>
        <p:nvPicPr>
          <p:cNvPr id="127" name="Google Shape;127;p5" descr="BW"/>
          <p:cNvPicPr preferRelativeResize="0"/>
          <p:nvPr/>
        </p:nvPicPr>
        <p:blipFill rotWithShape="1">
          <a:blip r:embed="rId3">
            <a:alphaModFix/>
          </a:blip>
          <a:srcRect/>
          <a:stretch/>
        </p:blipFill>
        <p:spPr>
          <a:xfrm>
            <a:off x="10812654" y="102251"/>
            <a:ext cx="1239302" cy="1372178"/>
          </a:xfrm>
          <a:prstGeom prst="rect">
            <a:avLst/>
          </a:prstGeom>
          <a:noFill/>
          <a:ln>
            <a:noFill/>
          </a:ln>
        </p:spPr>
      </p:pic>
      <p:pic>
        <p:nvPicPr>
          <p:cNvPr id="128" name="Google Shape;128;p5" descr="A close up of a sign&#10;&#10;Description generated with high confidence"/>
          <p:cNvPicPr preferRelativeResize="0"/>
          <p:nvPr/>
        </p:nvPicPr>
        <p:blipFill rotWithShape="1">
          <a:blip r:embed="rId4">
            <a:alphaModFix/>
          </a:blip>
          <a:srcRect/>
          <a:stretch/>
        </p:blipFill>
        <p:spPr>
          <a:xfrm>
            <a:off x="6387949" y="1612629"/>
            <a:ext cx="5087700" cy="3632735"/>
          </a:xfrm>
          <a:prstGeom prst="rect">
            <a:avLst/>
          </a:prstGeom>
          <a:noFill/>
          <a:ln>
            <a:noFill/>
          </a:ln>
        </p:spPr>
      </p:pic>
      <p:sp>
        <p:nvSpPr>
          <p:cNvPr id="129" name="Google Shape;129;p5"/>
          <p:cNvSpPr txBox="1">
            <a:spLocks noGrp="1"/>
          </p:cNvSpPr>
          <p:nvPr>
            <p:ph type="body" idx="1"/>
          </p:nvPr>
        </p:nvSpPr>
        <p:spPr>
          <a:xfrm>
            <a:off x="547250" y="1097925"/>
            <a:ext cx="5087700" cy="5569500"/>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None/>
            </a:pPr>
            <a:r>
              <a:rPr lang="en-GB" sz="3600">
                <a:solidFill>
                  <a:schemeClr val="hlink"/>
                </a:solidFill>
              </a:rPr>
              <a:t>Mathematics</a:t>
            </a:r>
            <a:endParaRPr/>
          </a:p>
          <a:p>
            <a:pPr marL="342900" lvl="0" indent="-316230" algn="l" rtl="0">
              <a:spcBef>
                <a:spcPts val="560"/>
              </a:spcBef>
              <a:spcAft>
                <a:spcPts val="0"/>
              </a:spcAft>
              <a:buSzPct val="100000"/>
              <a:buChar char="•"/>
            </a:pPr>
            <a:r>
              <a:rPr lang="en-GB"/>
              <a:t>Number and Place Value</a:t>
            </a:r>
            <a:endParaRPr/>
          </a:p>
          <a:p>
            <a:pPr marL="342900" lvl="0" indent="-316230" algn="l" rtl="0">
              <a:spcBef>
                <a:spcPts val="560"/>
              </a:spcBef>
              <a:spcAft>
                <a:spcPts val="0"/>
              </a:spcAft>
              <a:buSzPct val="100000"/>
              <a:buChar char="•"/>
            </a:pPr>
            <a:r>
              <a:rPr lang="en-GB"/>
              <a:t>Addition and Subtraction</a:t>
            </a:r>
            <a:endParaRPr/>
          </a:p>
          <a:p>
            <a:pPr marL="342900" lvl="0" indent="-316230" algn="l" rtl="0">
              <a:spcBef>
                <a:spcPts val="560"/>
              </a:spcBef>
              <a:spcAft>
                <a:spcPts val="0"/>
              </a:spcAft>
              <a:buSzPct val="100000"/>
              <a:buChar char="•"/>
            </a:pPr>
            <a:r>
              <a:rPr lang="en-GB"/>
              <a:t>Multiplication and Division</a:t>
            </a:r>
            <a:endParaRPr/>
          </a:p>
          <a:p>
            <a:pPr marL="342900" lvl="0" indent="-316230" algn="l" rtl="0">
              <a:spcBef>
                <a:spcPts val="560"/>
              </a:spcBef>
              <a:spcAft>
                <a:spcPts val="0"/>
              </a:spcAft>
              <a:buSzPct val="100000"/>
              <a:buChar char="•"/>
            </a:pPr>
            <a:r>
              <a:rPr lang="en-GB"/>
              <a:t>Fractions (including decimals)</a:t>
            </a:r>
            <a:endParaRPr/>
          </a:p>
          <a:p>
            <a:pPr marL="342900" lvl="0" indent="-316230" algn="l" rtl="0">
              <a:spcBef>
                <a:spcPts val="560"/>
              </a:spcBef>
              <a:spcAft>
                <a:spcPts val="0"/>
              </a:spcAft>
              <a:buSzPct val="100000"/>
              <a:buChar char="•"/>
            </a:pPr>
            <a:r>
              <a:rPr lang="en-GB"/>
              <a:t>Measurement</a:t>
            </a:r>
            <a:endParaRPr/>
          </a:p>
          <a:p>
            <a:pPr marL="342900" lvl="0" indent="-316230" algn="l" rtl="0">
              <a:spcBef>
                <a:spcPts val="560"/>
              </a:spcBef>
              <a:spcAft>
                <a:spcPts val="0"/>
              </a:spcAft>
              <a:buSzPct val="100000"/>
              <a:buChar char="•"/>
            </a:pPr>
            <a:r>
              <a:rPr lang="en-GB"/>
              <a:t>Geometry: properties of shape and position and direction</a:t>
            </a:r>
            <a:endParaRPr/>
          </a:p>
          <a:p>
            <a:pPr marL="342900" lvl="0" indent="-316230" algn="l" rtl="0">
              <a:spcBef>
                <a:spcPts val="560"/>
              </a:spcBef>
              <a:spcAft>
                <a:spcPts val="0"/>
              </a:spcAft>
              <a:buSzPct val="100000"/>
              <a:buChar char="•"/>
            </a:pPr>
            <a:r>
              <a:rPr lang="en-GB"/>
              <a:t>Statistics</a:t>
            </a:r>
            <a:endParaRPr/>
          </a:p>
          <a:p>
            <a:pPr marL="457200" lvl="0" indent="0" algn="l" rtl="0">
              <a:lnSpc>
                <a:spcPct val="90000"/>
              </a:lnSpc>
              <a:spcBef>
                <a:spcPts val="1000"/>
              </a:spcBef>
              <a:spcAft>
                <a:spcPts val="0"/>
              </a:spcAft>
              <a:buNone/>
            </a:pPr>
            <a:endParaRPr/>
          </a:p>
          <a:p>
            <a:pPr marL="228600" lvl="0" indent="-201930" algn="l" rtl="0">
              <a:lnSpc>
                <a:spcPct val="90000"/>
              </a:lnSpc>
              <a:spcBef>
                <a:spcPts val="1000"/>
              </a:spcBef>
              <a:spcAft>
                <a:spcPts val="0"/>
              </a:spcAft>
              <a:buClr>
                <a:schemeClr val="dk1"/>
              </a:buClr>
              <a:buSzPct val="100000"/>
              <a:buChar char="•"/>
            </a:pPr>
            <a:r>
              <a:rPr lang="en-GB"/>
              <a:t>Mental maths / arithmetic</a:t>
            </a:r>
            <a:endParaRPr/>
          </a:p>
          <a:p>
            <a:pPr marL="0" lvl="0" indent="0" algn="l" rtl="0">
              <a:lnSpc>
                <a:spcPct val="90000"/>
              </a:lnSpc>
              <a:spcBef>
                <a:spcPts val="1000"/>
              </a:spcBef>
              <a:spcAft>
                <a:spcPts val="0"/>
              </a:spcAft>
              <a:buSzPct val="69498"/>
              <a:buNone/>
            </a:pPr>
            <a:endParaRPr/>
          </a:p>
          <a:p>
            <a:pPr marL="0" lvl="0" indent="0" algn="l" rtl="0">
              <a:lnSpc>
                <a:spcPct val="90000"/>
              </a:lnSpc>
              <a:spcBef>
                <a:spcPts val="1000"/>
              </a:spcBef>
              <a:spcAft>
                <a:spcPts val="0"/>
              </a:spcAft>
              <a:buSzPct val="69498"/>
              <a:buNone/>
            </a:pPr>
            <a:r>
              <a:rPr lang="en-GB"/>
              <a:t>Building fluency and developing </a:t>
            </a:r>
            <a:endParaRPr/>
          </a:p>
          <a:p>
            <a:pPr marL="0" lvl="0" indent="0" algn="l" rtl="0">
              <a:lnSpc>
                <a:spcPct val="90000"/>
              </a:lnSpc>
              <a:spcBef>
                <a:spcPts val="1000"/>
              </a:spcBef>
              <a:spcAft>
                <a:spcPts val="0"/>
              </a:spcAft>
              <a:buSzPct val="69498"/>
              <a:buNone/>
            </a:pPr>
            <a:r>
              <a:rPr lang="en-GB"/>
              <a:t>reasoning and problem-solving skills</a:t>
            </a:r>
            <a:endParaRPr/>
          </a:p>
          <a:p>
            <a:pPr marL="228600" lvl="0" indent="-50800" algn="l" rtl="0">
              <a:lnSpc>
                <a:spcPct val="90000"/>
              </a:lnSpc>
              <a:spcBef>
                <a:spcPts val="1000"/>
              </a:spcBef>
              <a:spcAft>
                <a:spcPts val="0"/>
              </a:spcAft>
              <a:buClr>
                <a:schemeClr val="dk1"/>
              </a:buClr>
              <a:buSzPct val="100000"/>
              <a:buNone/>
            </a:pP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3"/>
        <p:cNvGrpSpPr/>
        <p:nvPr/>
      </p:nvGrpSpPr>
      <p:grpSpPr>
        <a:xfrm>
          <a:off x="0" y="0"/>
          <a:ext cx="0" cy="0"/>
          <a:chOff x="0" y="0"/>
          <a:chExt cx="0" cy="0"/>
        </a:xfrm>
      </p:grpSpPr>
      <p:sp>
        <p:nvSpPr>
          <p:cNvPr id="134" name="Google Shape;134;g3822649488a_0_0"/>
          <p:cNvSpPr txBox="1">
            <a:spLocks noGrp="1"/>
          </p:cNvSpPr>
          <p:nvPr>
            <p:ph type="title"/>
          </p:nvPr>
        </p:nvSpPr>
        <p:spPr>
          <a:xfrm>
            <a:off x="29527" y="-158282"/>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b="1"/>
              <a:t>Year  4 Multiplication Table Check (MTC)</a:t>
            </a:r>
            <a:endParaRPr sz="4000" b="1"/>
          </a:p>
        </p:txBody>
      </p:sp>
      <p:pic>
        <p:nvPicPr>
          <p:cNvPr id="135" name="Google Shape;135;g3822649488a_0_0" descr="BW"/>
          <p:cNvPicPr preferRelativeResize="0"/>
          <p:nvPr/>
        </p:nvPicPr>
        <p:blipFill rotWithShape="1">
          <a:blip r:embed="rId3">
            <a:alphaModFix/>
          </a:blip>
          <a:srcRect/>
          <a:stretch/>
        </p:blipFill>
        <p:spPr>
          <a:xfrm>
            <a:off x="10812654" y="102251"/>
            <a:ext cx="1239305" cy="1372175"/>
          </a:xfrm>
          <a:prstGeom prst="rect">
            <a:avLst/>
          </a:prstGeom>
          <a:noFill/>
          <a:ln>
            <a:noFill/>
          </a:ln>
        </p:spPr>
      </p:pic>
      <p:sp>
        <p:nvSpPr>
          <p:cNvPr id="136" name="Google Shape;136;g3822649488a_0_0"/>
          <p:cNvSpPr txBox="1">
            <a:spLocks noGrp="1"/>
          </p:cNvSpPr>
          <p:nvPr>
            <p:ph type="body" idx="1"/>
          </p:nvPr>
        </p:nvSpPr>
        <p:spPr>
          <a:xfrm>
            <a:off x="527225" y="728400"/>
            <a:ext cx="9520200" cy="6129600"/>
          </a:xfrm>
          <a:prstGeom prst="rect">
            <a:avLst/>
          </a:prstGeom>
          <a:noFill/>
          <a:ln>
            <a:noFill/>
          </a:ln>
        </p:spPr>
        <p:txBody>
          <a:bodyPr spcFirstLastPara="1" wrap="square" lIns="91425" tIns="45700" rIns="91425" bIns="45700" anchor="t" anchorCtr="0">
            <a:normAutofit fontScale="47500" lnSpcReduction="20000"/>
          </a:bodyPr>
          <a:lstStyle/>
          <a:p>
            <a:pPr marL="457200" lvl="0" indent="-359806" algn="l" rtl="0">
              <a:lnSpc>
                <a:spcPct val="90000"/>
              </a:lnSpc>
              <a:spcBef>
                <a:spcPts val="1000"/>
              </a:spcBef>
              <a:spcAft>
                <a:spcPts val="0"/>
              </a:spcAft>
              <a:buClr>
                <a:srgbClr val="3C78D8"/>
              </a:buClr>
              <a:buSzPct val="100000"/>
              <a:buChar char="•"/>
            </a:pPr>
            <a:r>
              <a:rPr lang="en-GB" sz="4350">
                <a:solidFill>
                  <a:srgbClr val="3C78D8"/>
                </a:solidFill>
                <a:highlight>
                  <a:srgbClr val="FFF2CC"/>
                </a:highlight>
                <a:latin typeface="Arial"/>
                <a:ea typeface="Arial"/>
                <a:cs typeface="Arial"/>
                <a:sym typeface="Arial"/>
              </a:rPr>
              <a:t>Most sure to be taken place at the beginning of June 2026.</a:t>
            </a:r>
            <a:endParaRPr sz="4350">
              <a:solidFill>
                <a:srgbClr val="3C78D8"/>
              </a:solidFill>
              <a:highlight>
                <a:srgbClr val="FFF2CC"/>
              </a:highlight>
              <a:latin typeface="Arial"/>
              <a:ea typeface="Arial"/>
              <a:cs typeface="Arial"/>
              <a:sym typeface="Arial"/>
            </a:endParaRPr>
          </a:p>
          <a:p>
            <a:pPr marL="457200" lvl="0" indent="-359806" algn="l" rtl="0">
              <a:lnSpc>
                <a:spcPct val="131579"/>
              </a:lnSpc>
              <a:spcBef>
                <a:spcPts val="0"/>
              </a:spcBef>
              <a:spcAft>
                <a:spcPts val="0"/>
              </a:spcAft>
              <a:buClr>
                <a:srgbClr val="3C78D8"/>
              </a:buClr>
              <a:buSzPct val="100000"/>
              <a:buChar char="•"/>
            </a:pPr>
            <a:r>
              <a:rPr lang="en-GB" sz="4350">
                <a:solidFill>
                  <a:srgbClr val="3C78D8"/>
                </a:solidFill>
                <a:highlight>
                  <a:srgbClr val="FFF2CC"/>
                </a:highlight>
                <a:latin typeface="Arial"/>
                <a:ea typeface="Arial"/>
                <a:cs typeface="Arial"/>
                <a:sym typeface="Arial"/>
              </a:rPr>
              <a:t>The multiplication tables check (MTC) is statutory for all year 4 pupils registered at state-funded maintained schools, special schools or academies, including free schools, in England.</a:t>
            </a:r>
            <a:endParaRPr sz="4350">
              <a:solidFill>
                <a:srgbClr val="3C78D8"/>
              </a:solidFill>
              <a:highlight>
                <a:srgbClr val="FFF2CC"/>
              </a:highlight>
              <a:latin typeface="Arial"/>
              <a:ea typeface="Arial"/>
              <a:cs typeface="Arial"/>
              <a:sym typeface="Arial"/>
            </a:endParaRPr>
          </a:p>
          <a:p>
            <a:pPr marL="457200" lvl="0" indent="-359806" algn="l" rtl="0">
              <a:lnSpc>
                <a:spcPct val="131579"/>
              </a:lnSpc>
              <a:spcBef>
                <a:spcPts val="0"/>
              </a:spcBef>
              <a:spcAft>
                <a:spcPts val="0"/>
              </a:spcAft>
              <a:buClr>
                <a:srgbClr val="3C78D8"/>
              </a:buClr>
              <a:buSzPct val="100000"/>
              <a:buFont typeface="Arial"/>
              <a:buChar char="•"/>
            </a:pPr>
            <a:endParaRPr sz="4350">
              <a:solidFill>
                <a:srgbClr val="3C78D8"/>
              </a:solidFill>
              <a:highlight>
                <a:srgbClr val="FFF2CC"/>
              </a:highlight>
              <a:latin typeface="Arial"/>
              <a:ea typeface="Arial"/>
              <a:cs typeface="Arial"/>
              <a:sym typeface="Arial"/>
            </a:endParaRPr>
          </a:p>
          <a:p>
            <a:pPr marL="457200" lvl="0" indent="-359806" algn="l" rtl="0">
              <a:lnSpc>
                <a:spcPct val="131579"/>
              </a:lnSpc>
              <a:spcBef>
                <a:spcPts val="0"/>
              </a:spcBef>
              <a:spcAft>
                <a:spcPts val="0"/>
              </a:spcAft>
              <a:buClr>
                <a:srgbClr val="3C78D8"/>
              </a:buClr>
              <a:buSzPct val="100000"/>
              <a:buChar char="•"/>
            </a:pPr>
            <a:r>
              <a:rPr lang="en-GB" sz="4350">
                <a:solidFill>
                  <a:srgbClr val="3C78D8"/>
                </a:solidFill>
                <a:highlight>
                  <a:srgbClr val="FFF2CC"/>
                </a:highlight>
                <a:latin typeface="Arial"/>
                <a:ea typeface="Arial"/>
                <a:cs typeface="Arial"/>
                <a:sym typeface="Arial"/>
              </a:rPr>
              <a:t>The purpose of the MTC is to determine whether pupils can recall their times tables fluently, which is essential for future success in mathematics. It will help schools to identify pupils who have not yet mastered their times tables, so that additional support can be provided.</a:t>
            </a:r>
            <a:endParaRPr sz="4350">
              <a:solidFill>
                <a:srgbClr val="3C78D8"/>
              </a:solidFill>
              <a:highlight>
                <a:srgbClr val="FFF2CC"/>
              </a:highlight>
              <a:latin typeface="Arial"/>
              <a:ea typeface="Arial"/>
              <a:cs typeface="Arial"/>
              <a:sym typeface="Arial"/>
            </a:endParaRPr>
          </a:p>
          <a:p>
            <a:pPr marL="457200" lvl="0" indent="-359806" algn="l" rtl="0">
              <a:lnSpc>
                <a:spcPct val="131579"/>
              </a:lnSpc>
              <a:spcBef>
                <a:spcPts val="0"/>
              </a:spcBef>
              <a:spcAft>
                <a:spcPts val="0"/>
              </a:spcAft>
              <a:buClr>
                <a:srgbClr val="3C78D8"/>
              </a:buClr>
              <a:buSzPct val="100000"/>
              <a:buFont typeface="Arial"/>
              <a:buChar char="•"/>
            </a:pPr>
            <a:endParaRPr sz="4350">
              <a:solidFill>
                <a:srgbClr val="3C78D8"/>
              </a:solidFill>
              <a:highlight>
                <a:srgbClr val="FFF2CC"/>
              </a:highlight>
              <a:latin typeface="Arial"/>
              <a:ea typeface="Arial"/>
              <a:cs typeface="Arial"/>
              <a:sym typeface="Arial"/>
            </a:endParaRPr>
          </a:p>
          <a:p>
            <a:pPr marL="457200" lvl="0" indent="-359806" algn="l" rtl="0">
              <a:lnSpc>
                <a:spcPct val="90000"/>
              </a:lnSpc>
              <a:spcBef>
                <a:spcPts val="0"/>
              </a:spcBef>
              <a:spcAft>
                <a:spcPts val="0"/>
              </a:spcAft>
              <a:buClr>
                <a:srgbClr val="3C78D8"/>
              </a:buClr>
              <a:buSzPct val="100000"/>
              <a:buChar char="•"/>
            </a:pPr>
            <a:r>
              <a:rPr lang="en-GB" sz="4350">
                <a:solidFill>
                  <a:srgbClr val="3C78D8"/>
                </a:solidFill>
                <a:highlight>
                  <a:srgbClr val="FFF2CC"/>
                </a:highlight>
                <a:latin typeface="Arial"/>
                <a:ea typeface="Arial"/>
                <a:cs typeface="Arial"/>
                <a:sym typeface="Arial"/>
              </a:rPr>
              <a:t>It is an onscreen check consisting of 25 times table questions. Your child will be able to answer 3 practice questions before taking the actual check. They will then have 6 seconds to answer each question. On average, the check should take no longer than 5 minutes to completed.</a:t>
            </a:r>
            <a:endParaRPr sz="4350">
              <a:solidFill>
                <a:srgbClr val="3C78D8"/>
              </a:solidFill>
              <a:highlight>
                <a:srgbClr val="FFF2CC"/>
              </a:highlight>
              <a:latin typeface="Arial"/>
              <a:ea typeface="Arial"/>
              <a:cs typeface="Arial"/>
              <a:sym typeface="Arial"/>
            </a:endParaRPr>
          </a:p>
          <a:p>
            <a:pPr marL="457200" lvl="0" indent="-359806" algn="l" rtl="0">
              <a:lnSpc>
                <a:spcPct val="90000"/>
              </a:lnSpc>
              <a:spcBef>
                <a:spcPts val="0"/>
              </a:spcBef>
              <a:spcAft>
                <a:spcPts val="0"/>
              </a:spcAft>
              <a:buClr>
                <a:srgbClr val="3C78D8"/>
              </a:buClr>
              <a:buSzPct val="100000"/>
              <a:buFont typeface="Arial"/>
              <a:buChar char="•"/>
            </a:pPr>
            <a:endParaRPr sz="4350">
              <a:solidFill>
                <a:srgbClr val="3C78D8"/>
              </a:solidFill>
              <a:highlight>
                <a:srgbClr val="FFF2CC"/>
              </a:highlight>
              <a:latin typeface="Arial"/>
              <a:ea typeface="Arial"/>
              <a:cs typeface="Arial"/>
              <a:sym typeface="Arial"/>
            </a:endParaRPr>
          </a:p>
          <a:p>
            <a:pPr marL="457200" lvl="0" indent="-359806" algn="l" rtl="0">
              <a:lnSpc>
                <a:spcPct val="90000"/>
              </a:lnSpc>
              <a:spcBef>
                <a:spcPts val="0"/>
              </a:spcBef>
              <a:spcAft>
                <a:spcPts val="0"/>
              </a:spcAft>
              <a:buClr>
                <a:srgbClr val="6D9EEB"/>
              </a:buClr>
              <a:buSzPct val="100000"/>
              <a:buFont typeface="Arial"/>
              <a:buChar char="•"/>
            </a:pPr>
            <a:r>
              <a:rPr lang="en-GB" sz="4350">
                <a:solidFill>
                  <a:srgbClr val="6D9EEB"/>
                </a:solidFill>
                <a:highlight>
                  <a:srgbClr val="FFF2CC"/>
                </a:highlight>
                <a:latin typeface="Arial"/>
                <a:ea typeface="Arial"/>
                <a:cs typeface="Arial"/>
                <a:sym typeface="Arial"/>
              </a:rPr>
              <a:t>There are several access arrangements available for the check, which can be used to support pupils with specific needs. Your child’s teacher will ensure that the access arrangements are appropriate for your child before they take the check in June.</a:t>
            </a:r>
            <a:endParaRPr sz="4350">
              <a:solidFill>
                <a:srgbClr val="6D9EEB"/>
              </a:solidFill>
              <a:highlight>
                <a:srgbClr val="FFF2CC"/>
              </a:highlight>
              <a:latin typeface="Arial"/>
              <a:ea typeface="Arial"/>
              <a:cs typeface="Arial"/>
              <a:sym typeface="Arial"/>
            </a:endParaRPr>
          </a:p>
          <a:p>
            <a:pPr marL="0" lvl="0" indent="0" algn="l" rtl="0">
              <a:lnSpc>
                <a:spcPct val="90000"/>
              </a:lnSpc>
              <a:spcBef>
                <a:spcPts val="1000"/>
              </a:spcBef>
              <a:spcAft>
                <a:spcPts val="0"/>
              </a:spcAft>
              <a:buSzPct val="54053"/>
              <a:buNone/>
            </a:pPr>
            <a:endParaRPr sz="3600">
              <a:solidFill>
                <a:schemeClr val="hlink"/>
              </a:solidFill>
            </a:endParaRPr>
          </a:p>
          <a:p>
            <a:pPr marL="228600" lvl="0" indent="-50800" algn="l" rtl="0">
              <a:lnSpc>
                <a:spcPct val="90000"/>
              </a:lnSpc>
              <a:spcBef>
                <a:spcPts val="1000"/>
              </a:spcBef>
              <a:spcAft>
                <a:spcPts val="0"/>
              </a:spcAft>
              <a:buClr>
                <a:schemeClr val="dk1"/>
              </a:buClr>
              <a:buSzPct val="100000"/>
              <a:buNone/>
            </a:pP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0"/>
        <p:cNvGrpSpPr/>
        <p:nvPr/>
      </p:nvGrpSpPr>
      <p:grpSpPr>
        <a:xfrm>
          <a:off x="0" y="0"/>
          <a:ext cx="0" cy="0"/>
          <a:chOff x="0" y="0"/>
          <a:chExt cx="0" cy="0"/>
        </a:xfrm>
      </p:grpSpPr>
      <p:sp>
        <p:nvSpPr>
          <p:cNvPr id="141" name="Google Shape;141;g37c45d655ed_0_0"/>
          <p:cNvSpPr txBox="1">
            <a:spLocks noGrp="1"/>
          </p:cNvSpPr>
          <p:nvPr>
            <p:ph type="title"/>
          </p:nvPr>
        </p:nvSpPr>
        <p:spPr>
          <a:xfrm>
            <a:off x="415600" y="364200"/>
            <a:ext cx="11360700" cy="1441200"/>
          </a:xfrm>
          <a:prstGeom prst="rect">
            <a:avLst/>
          </a:prstGeom>
          <a:noFill/>
          <a:ln>
            <a:noFill/>
          </a:ln>
        </p:spPr>
        <p:txBody>
          <a:bodyPr spcFirstLastPara="1" wrap="square" lIns="91425" tIns="45700" rIns="91425" bIns="45700" anchor="ctr" anchorCtr="0">
            <a:normAutofit/>
          </a:bodyPr>
          <a:lstStyle/>
          <a:p>
            <a:pPr marL="0" lvl="0" indent="0" algn="ctr" rtl="0">
              <a:lnSpc>
                <a:spcPct val="115000"/>
              </a:lnSpc>
              <a:spcBef>
                <a:spcPts val="1600"/>
              </a:spcBef>
              <a:spcAft>
                <a:spcPts val="1600"/>
              </a:spcAft>
              <a:buClr>
                <a:schemeClr val="dk1"/>
              </a:buClr>
              <a:buSzPts val="1500"/>
              <a:buFont typeface="Arial"/>
              <a:buNone/>
            </a:pPr>
            <a:r>
              <a:rPr lang="en-GB" sz="4000" b="1"/>
              <a:t>Promoting a positive attitude to maths</a:t>
            </a:r>
            <a:endParaRPr sz="4000" b="1"/>
          </a:p>
        </p:txBody>
      </p:sp>
      <p:sp>
        <p:nvSpPr>
          <p:cNvPr id="142" name="Google Shape;142;g37c45d655ed_0_0"/>
          <p:cNvSpPr txBox="1">
            <a:spLocks noGrp="1"/>
          </p:cNvSpPr>
          <p:nvPr>
            <p:ph type="body" idx="1"/>
          </p:nvPr>
        </p:nvSpPr>
        <p:spPr>
          <a:xfrm>
            <a:off x="415600" y="1177867"/>
            <a:ext cx="11360700" cy="5556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600"/>
              </a:spcBef>
              <a:spcAft>
                <a:spcPts val="0"/>
              </a:spcAft>
              <a:buSzPts val="2800"/>
              <a:buNone/>
            </a:pPr>
            <a:endParaRPr sz="2100" b="1">
              <a:solidFill>
                <a:schemeClr val="dk1"/>
              </a:solidFill>
            </a:endParaRPr>
          </a:p>
          <a:p>
            <a:pPr marL="609600" lvl="0" indent="-438150" algn="l" rtl="0">
              <a:lnSpc>
                <a:spcPct val="90000"/>
              </a:lnSpc>
              <a:spcBef>
                <a:spcPts val="1000"/>
              </a:spcBef>
              <a:spcAft>
                <a:spcPts val="0"/>
              </a:spcAft>
              <a:buClr>
                <a:schemeClr val="dk1"/>
              </a:buClr>
              <a:buSzPts val="2100"/>
              <a:buAutoNum type="arabicPeriod"/>
            </a:pPr>
            <a:r>
              <a:rPr lang="en-GB" sz="2100" b="1">
                <a:solidFill>
                  <a:schemeClr val="dk1"/>
                </a:solidFill>
              </a:rPr>
              <a:t>Model a positive attitude:</a:t>
            </a:r>
            <a:r>
              <a:rPr lang="en-GB" sz="2100">
                <a:solidFill>
                  <a:schemeClr val="dk1"/>
                </a:solidFill>
              </a:rPr>
              <a:t> Avoid saying things like, </a:t>
            </a:r>
            <a:r>
              <a:rPr lang="en-GB" sz="2100" i="1">
                <a:solidFill>
                  <a:schemeClr val="dk1"/>
                </a:solidFill>
              </a:rPr>
              <a:t>“I’m not good at maths.”</a:t>
            </a:r>
            <a:r>
              <a:rPr lang="en-GB" sz="2100">
                <a:solidFill>
                  <a:schemeClr val="dk1"/>
                </a:solidFill>
              </a:rPr>
              <a:t> Instead, show curiosity and willingness to learn together.</a:t>
            </a:r>
            <a:endParaRPr sz="2100">
              <a:solidFill>
                <a:schemeClr val="dk1"/>
              </a:solidFill>
            </a:endParaRPr>
          </a:p>
          <a:p>
            <a:pPr marL="609600" lvl="0" indent="-438150" algn="l" rtl="0">
              <a:lnSpc>
                <a:spcPct val="115000"/>
              </a:lnSpc>
              <a:spcBef>
                <a:spcPts val="1000"/>
              </a:spcBef>
              <a:spcAft>
                <a:spcPts val="0"/>
              </a:spcAft>
              <a:buClr>
                <a:schemeClr val="dk1"/>
              </a:buClr>
              <a:buSzPts val="2100"/>
              <a:buAutoNum type="arabicPeriod"/>
            </a:pPr>
            <a:r>
              <a:rPr lang="en-GB" sz="2100" b="1">
                <a:solidFill>
                  <a:schemeClr val="dk1"/>
                </a:solidFill>
              </a:rPr>
              <a:t>Mistakes Help Us Learn: </a:t>
            </a:r>
            <a:r>
              <a:rPr lang="en-GB" sz="2100">
                <a:solidFill>
                  <a:schemeClr val="dk1"/>
                </a:solidFill>
              </a:rPr>
              <a:t>Remind your child that mistakes are a natural part of learning and challenges help their brain grow. </a:t>
            </a:r>
            <a:endParaRPr sz="2100">
              <a:solidFill>
                <a:schemeClr val="dk1"/>
              </a:solidFill>
            </a:endParaRPr>
          </a:p>
          <a:p>
            <a:pPr marL="609600" lvl="0" indent="-438150" algn="l" rtl="0">
              <a:lnSpc>
                <a:spcPct val="115000"/>
              </a:lnSpc>
              <a:spcBef>
                <a:spcPts val="1000"/>
              </a:spcBef>
              <a:spcAft>
                <a:spcPts val="0"/>
              </a:spcAft>
              <a:buClr>
                <a:schemeClr val="dk1"/>
              </a:buClr>
              <a:buSzPts val="2100"/>
              <a:buAutoNum type="arabicPeriod"/>
            </a:pPr>
            <a:r>
              <a:rPr lang="en-GB" sz="2100" b="1">
                <a:solidFill>
                  <a:schemeClr val="dk1"/>
                </a:solidFill>
              </a:rPr>
              <a:t>Value Effort: </a:t>
            </a:r>
            <a:r>
              <a:rPr lang="en-GB" sz="2100">
                <a:solidFill>
                  <a:schemeClr val="dk1"/>
                </a:solidFill>
              </a:rPr>
              <a:t>Praise your child for working hard and thinking carefully, not just for getting the answers right.</a:t>
            </a:r>
            <a:endParaRPr sz="2100">
              <a:solidFill>
                <a:schemeClr val="dk1"/>
              </a:solidFill>
            </a:endParaRPr>
          </a:p>
          <a:p>
            <a:pPr marL="609600" lvl="0" indent="-438150" algn="l" rtl="0">
              <a:lnSpc>
                <a:spcPct val="90000"/>
              </a:lnSpc>
              <a:spcBef>
                <a:spcPts val="1600"/>
              </a:spcBef>
              <a:spcAft>
                <a:spcPts val="0"/>
              </a:spcAft>
              <a:buClr>
                <a:schemeClr val="dk1"/>
              </a:buClr>
              <a:buSzPts val="2100"/>
              <a:buAutoNum type="arabicPeriod"/>
            </a:pPr>
            <a:r>
              <a:rPr lang="en-GB" sz="2100" b="1">
                <a:solidFill>
                  <a:schemeClr val="dk1"/>
                </a:solidFill>
              </a:rPr>
              <a:t>Ask Questions, Don’t Just Give Answers: </a:t>
            </a:r>
            <a:r>
              <a:rPr lang="en-GB" sz="2100">
                <a:solidFill>
                  <a:schemeClr val="dk1"/>
                </a:solidFill>
              </a:rPr>
              <a:t>Guide them with questions like, </a:t>
            </a:r>
            <a:r>
              <a:rPr lang="en-GB" sz="2100" i="1">
                <a:solidFill>
                  <a:schemeClr val="dk1"/>
                </a:solidFill>
              </a:rPr>
              <a:t>“What do you notice?”</a:t>
            </a:r>
            <a:r>
              <a:rPr lang="en-GB" sz="2100">
                <a:solidFill>
                  <a:schemeClr val="dk1"/>
                </a:solidFill>
              </a:rPr>
              <a:t> or </a:t>
            </a:r>
            <a:r>
              <a:rPr lang="en-GB" sz="2100" i="1">
                <a:solidFill>
                  <a:schemeClr val="dk1"/>
                </a:solidFill>
              </a:rPr>
              <a:t>“Can you try it another way?”</a:t>
            </a:r>
            <a:endParaRPr sz="2100" i="1">
              <a:solidFill>
                <a:schemeClr val="dk1"/>
              </a:solidFill>
            </a:endParaRPr>
          </a:p>
          <a:p>
            <a:pPr marL="609600" lvl="0" indent="-438150" algn="l" rtl="0">
              <a:lnSpc>
                <a:spcPct val="90000"/>
              </a:lnSpc>
              <a:spcBef>
                <a:spcPts val="1600"/>
              </a:spcBef>
              <a:spcAft>
                <a:spcPts val="0"/>
              </a:spcAft>
              <a:buClr>
                <a:schemeClr val="dk1"/>
              </a:buClr>
              <a:buSzPts val="2100"/>
              <a:buAutoNum type="arabicPeriod"/>
            </a:pPr>
            <a:r>
              <a:rPr lang="en-GB" sz="2100" b="1">
                <a:solidFill>
                  <a:schemeClr val="dk1"/>
                </a:solidFill>
              </a:rPr>
              <a:t>Show Maths in Everyday Life: </a:t>
            </a:r>
            <a:r>
              <a:rPr lang="en-GB" sz="2100">
                <a:solidFill>
                  <a:schemeClr val="dk1"/>
                </a:solidFill>
              </a:rPr>
              <a:t>Cooking, shopping, sports, and games all use maths—help your child see it everywhere.</a:t>
            </a:r>
            <a:endParaRPr sz="2100">
              <a:solidFill>
                <a:schemeClr val="dk1"/>
              </a:solidFill>
            </a:endParaRPr>
          </a:p>
          <a:p>
            <a:pPr marL="609600" lvl="0" indent="-438150" algn="l" rtl="0">
              <a:lnSpc>
                <a:spcPct val="90000"/>
              </a:lnSpc>
              <a:spcBef>
                <a:spcPts val="1600"/>
              </a:spcBef>
              <a:spcAft>
                <a:spcPts val="0"/>
              </a:spcAft>
              <a:buClr>
                <a:schemeClr val="dk1"/>
              </a:buClr>
              <a:buSzPts val="2100"/>
              <a:buAutoNum type="arabicPeriod"/>
            </a:pPr>
            <a:r>
              <a:rPr lang="en-GB" sz="2100" b="1">
                <a:solidFill>
                  <a:schemeClr val="dk1"/>
                </a:solidFill>
              </a:rPr>
              <a:t>Celebrate Small Successes: </a:t>
            </a:r>
            <a:r>
              <a:rPr lang="en-GB" sz="2100">
                <a:solidFill>
                  <a:schemeClr val="dk1"/>
                </a:solidFill>
              </a:rPr>
              <a:t>Praise progress, no matter how small, to build your child’s confidence and love of maths.</a:t>
            </a:r>
            <a:endParaRPr sz="2100">
              <a:solidFill>
                <a:schemeClr val="dk1"/>
              </a:solidFill>
            </a:endParaRPr>
          </a:p>
          <a:p>
            <a:pPr marL="609600" lvl="0" indent="0" algn="l" rtl="0">
              <a:lnSpc>
                <a:spcPct val="90000"/>
              </a:lnSpc>
              <a:spcBef>
                <a:spcPts val="1600"/>
              </a:spcBef>
              <a:spcAft>
                <a:spcPts val="0"/>
              </a:spcAft>
              <a:buSzPts val="2800"/>
              <a:buNone/>
            </a:pPr>
            <a:endParaRPr sz="2100">
              <a:solidFill>
                <a:schemeClr val="dk1"/>
              </a:solidFill>
            </a:endParaRPr>
          </a:p>
          <a:p>
            <a:pPr marL="609600" lvl="0" indent="0" algn="l" rtl="0">
              <a:lnSpc>
                <a:spcPct val="90000"/>
              </a:lnSpc>
              <a:spcBef>
                <a:spcPts val="1600"/>
              </a:spcBef>
              <a:spcAft>
                <a:spcPts val="0"/>
              </a:spcAft>
              <a:buSzPts val="2800"/>
              <a:buNone/>
            </a:pPr>
            <a:endParaRPr sz="2100">
              <a:solidFill>
                <a:schemeClr val="dk1"/>
              </a:solidFill>
            </a:endParaRPr>
          </a:p>
          <a:p>
            <a:pPr marL="609600" lvl="0" indent="0" algn="l" rtl="0">
              <a:lnSpc>
                <a:spcPct val="115000"/>
              </a:lnSpc>
              <a:spcBef>
                <a:spcPts val="1000"/>
              </a:spcBef>
              <a:spcAft>
                <a:spcPts val="0"/>
              </a:spcAft>
              <a:buSzPts val="2800"/>
              <a:buNone/>
            </a:pPr>
            <a:endParaRPr sz="2100">
              <a:solidFill>
                <a:schemeClr val="dk1"/>
              </a:solidFill>
            </a:endParaRPr>
          </a:p>
        </p:txBody>
      </p:sp>
      <p:pic>
        <p:nvPicPr>
          <p:cNvPr id="143" name="Google Shape;143;g37c45d655ed_0_0"/>
          <p:cNvPicPr preferRelativeResize="0"/>
          <p:nvPr/>
        </p:nvPicPr>
        <p:blipFill rotWithShape="1">
          <a:blip r:embed="rId3">
            <a:alphaModFix/>
          </a:blip>
          <a:srcRect/>
          <a:stretch/>
        </p:blipFill>
        <p:spPr>
          <a:xfrm>
            <a:off x="10878419" y="364200"/>
            <a:ext cx="1313567" cy="8535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362856" y="10279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4000" b="1"/>
              <a:t>Other subjects</a:t>
            </a:r>
            <a:endParaRPr sz="4000" b="1"/>
          </a:p>
        </p:txBody>
      </p:sp>
      <p:sp>
        <p:nvSpPr>
          <p:cNvPr id="149" name="Google Shape;149;p6"/>
          <p:cNvSpPr txBox="1">
            <a:spLocks noGrp="1"/>
          </p:cNvSpPr>
          <p:nvPr>
            <p:ph type="body" idx="1"/>
          </p:nvPr>
        </p:nvSpPr>
        <p:spPr>
          <a:xfrm>
            <a:off x="1474384" y="810492"/>
            <a:ext cx="10515600" cy="5895108"/>
          </a:xfrm>
          <a:prstGeom prst="rect">
            <a:avLst/>
          </a:prstGeom>
          <a:noFill/>
          <a:ln>
            <a:noFill/>
          </a:ln>
        </p:spPr>
        <p:txBody>
          <a:bodyPr spcFirstLastPara="1" wrap="square" lIns="91425" tIns="45700" rIns="91425" bIns="45700" anchor="t" anchorCtr="0">
            <a:normAutofit fontScale="55000" lnSpcReduction="10000"/>
          </a:bodyPr>
          <a:lstStyle/>
          <a:p>
            <a:pPr marL="228600" lvl="0" indent="-77470" algn="l" rtl="0">
              <a:lnSpc>
                <a:spcPct val="90000"/>
              </a:lnSpc>
              <a:spcBef>
                <a:spcPts val="0"/>
              </a:spcBef>
              <a:spcAft>
                <a:spcPts val="0"/>
              </a:spcAft>
              <a:buClr>
                <a:schemeClr val="dk1"/>
              </a:buClr>
              <a:buSzPct val="100000"/>
              <a:buNone/>
            </a:pPr>
            <a:endParaRPr b="1"/>
          </a:p>
          <a:p>
            <a:pPr marL="228600" lvl="0" indent="-213677" algn="l" rtl="0">
              <a:lnSpc>
                <a:spcPct val="90000"/>
              </a:lnSpc>
              <a:spcBef>
                <a:spcPts val="1000"/>
              </a:spcBef>
              <a:spcAft>
                <a:spcPts val="0"/>
              </a:spcAft>
              <a:buClr>
                <a:schemeClr val="dk1"/>
              </a:buClr>
              <a:buSzPct val="100000"/>
              <a:buChar char="•"/>
            </a:pPr>
            <a:r>
              <a:rPr lang="en-GB" sz="3898" b="1"/>
              <a:t>Science:</a:t>
            </a:r>
            <a:r>
              <a:rPr lang="en-GB" sz="4261"/>
              <a:t>Living things and their habitat,</a:t>
            </a:r>
            <a:r>
              <a:rPr lang="en-GB" sz="6261"/>
              <a:t> </a:t>
            </a:r>
            <a:r>
              <a:rPr lang="en-GB" sz="4400"/>
              <a:t>Animals Including Humans, States of matter, Electricity, Sound and Climate Change</a:t>
            </a:r>
            <a:endParaRPr sz="5898"/>
          </a:p>
          <a:p>
            <a:pPr marL="228600" lvl="0" indent="-213677" algn="l" rtl="0">
              <a:lnSpc>
                <a:spcPct val="90000"/>
              </a:lnSpc>
              <a:spcBef>
                <a:spcPts val="1000"/>
              </a:spcBef>
              <a:spcAft>
                <a:spcPts val="0"/>
              </a:spcAft>
              <a:buClr>
                <a:schemeClr val="dk1"/>
              </a:buClr>
              <a:buSzPct val="100000"/>
              <a:buChar char="•"/>
            </a:pPr>
            <a:r>
              <a:rPr lang="en-GB" sz="3898" b="1"/>
              <a:t>History</a:t>
            </a:r>
            <a:r>
              <a:rPr lang="en-GB" sz="5716" b="1"/>
              <a:t>: </a:t>
            </a:r>
            <a:r>
              <a:rPr lang="en-GB" sz="4218"/>
              <a:t>Ancient Greeks, Roman Britain, Crime &amp; Punishment.</a:t>
            </a:r>
            <a:endParaRPr sz="5716"/>
          </a:p>
          <a:p>
            <a:pPr marL="228600" lvl="0" indent="-213677" algn="l" rtl="0">
              <a:lnSpc>
                <a:spcPct val="90000"/>
              </a:lnSpc>
              <a:spcBef>
                <a:spcPts val="1000"/>
              </a:spcBef>
              <a:spcAft>
                <a:spcPts val="0"/>
              </a:spcAft>
              <a:buClr>
                <a:schemeClr val="dk1"/>
              </a:buClr>
              <a:buSzPct val="100000"/>
              <a:buChar char="•"/>
            </a:pPr>
            <a:r>
              <a:rPr lang="en-GB" sz="3898" b="1"/>
              <a:t>Geography: </a:t>
            </a:r>
            <a:r>
              <a:rPr lang="en-GB" sz="3898"/>
              <a:t>Uk, </a:t>
            </a:r>
            <a:r>
              <a:rPr lang="en-GB" sz="4218"/>
              <a:t>Mediterranean, Rivers </a:t>
            </a:r>
            <a:endParaRPr sz="5716" b="1"/>
          </a:p>
          <a:p>
            <a:pPr marL="228600" lvl="0" indent="-213677" algn="l" rtl="0">
              <a:lnSpc>
                <a:spcPct val="90000"/>
              </a:lnSpc>
              <a:spcBef>
                <a:spcPts val="1000"/>
              </a:spcBef>
              <a:spcAft>
                <a:spcPts val="0"/>
              </a:spcAft>
              <a:buClr>
                <a:schemeClr val="dk1"/>
              </a:buClr>
              <a:buSzPct val="100000"/>
              <a:buChar char="•"/>
            </a:pPr>
            <a:r>
              <a:rPr lang="en-GB" sz="3898" b="1"/>
              <a:t>RE: </a:t>
            </a:r>
            <a:r>
              <a:rPr lang="en-GB" sz="3898"/>
              <a:t>Christianity, Humanism, Sikhism </a:t>
            </a:r>
            <a:endParaRPr sz="3898"/>
          </a:p>
          <a:p>
            <a:pPr marL="228600" lvl="0" indent="-213677" algn="l" rtl="0">
              <a:lnSpc>
                <a:spcPct val="90000"/>
              </a:lnSpc>
              <a:spcBef>
                <a:spcPts val="1000"/>
              </a:spcBef>
              <a:spcAft>
                <a:spcPts val="0"/>
              </a:spcAft>
              <a:buClr>
                <a:schemeClr val="dk1"/>
              </a:buClr>
              <a:buSzPct val="100000"/>
              <a:buChar char="•"/>
            </a:pPr>
            <a:r>
              <a:rPr lang="en-GB" sz="3898" b="1"/>
              <a:t>PE: </a:t>
            </a:r>
            <a:r>
              <a:rPr lang="en-GB" sz="3898"/>
              <a:t>an outdoor and indoor session each week: </a:t>
            </a:r>
            <a:r>
              <a:rPr lang="en-GB" sz="4005"/>
              <a:t>Swimming, Hockey,  Gymnastics, Football, Dance, Athletics, Tag Rugby, Handball/rounders, Netball</a:t>
            </a:r>
            <a:endParaRPr sz="5103"/>
          </a:p>
          <a:p>
            <a:pPr marL="228600" lvl="0" indent="-213677" algn="l" rtl="0">
              <a:lnSpc>
                <a:spcPct val="90000"/>
              </a:lnSpc>
              <a:spcBef>
                <a:spcPts val="1000"/>
              </a:spcBef>
              <a:spcAft>
                <a:spcPts val="0"/>
              </a:spcAft>
              <a:buClr>
                <a:schemeClr val="dk1"/>
              </a:buClr>
              <a:buSzPct val="100000"/>
              <a:buChar char="•"/>
            </a:pPr>
            <a:r>
              <a:rPr lang="en-GB" sz="3898" b="1"/>
              <a:t>Art: </a:t>
            </a:r>
            <a:r>
              <a:rPr lang="en-GB" sz="3898"/>
              <a:t>Kandinsky - Painting to Music, L.S. Lowry, Roman Mosaics, Degas -Movement in Art, Aboriginal Dot Art, Monet - Rivers</a:t>
            </a:r>
            <a:endParaRPr sz="3898"/>
          </a:p>
          <a:p>
            <a:pPr marL="228600" lvl="0" indent="-178737" algn="l" rtl="0">
              <a:lnSpc>
                <a:spcPct val="90000"/>
              </a:lnSpc>
              <a:spcBef>
                <a:spcPts val="1000"/>
              </a:spcBef>
              <a:spcAft>
                <a:spcPts val="0"/>
              </a:spcAft>
              <a:buSzPct val="74348"/>
              <a:buChar char="•"/>
            </a:pPr>
            <a:r>
              <a:rPr lang="en-GB" sz="3898" b="1"/>
              <a:t>DT: </a:t>
            </a:r>
            <a:r>
              <a:rPr lang="en-GB" sz="3898"/>
              <a:t>Greek Theatre Masks, Pop-up books, Greek Salad, Press Torches</a:t>
            </a:r>
            <a:endParaRPr sz="3898"/>
          </a:p>
          <a:p>
            <a:pPr marL="228600" lvl="0" indent="-213659" algn="l" rtl="0">
              <a:lnSpc>
                <a:spcPct val="90000"/>
              </a:lnSpc>
              <a:spcBef>
                <a:spcPts val="1000"/>
              </a:spcBef>
              <a:spcAft>
                <a:spcPts val="0"/>
              </a:spcAft>
              <a:buSzPct val="100000"/>
              <a:buChar char="•"/>
            </a:pPr>
            <a:r>
              <a:rPr lang="en-GB" sz="3898" b="1"/>
              <a:t>Music: </a:t>
            </a:r>
            <a:r>
              <a:rPr lang="en-GB" sz="3898"/>
              <a:t>Rhythmic patterns, develop musical arrangements,  listening and composition.</a:t>
            </a:r>
            <a:endParaRPr sz="3898"/>
          </a:p>
          <a:p>
            <a:pPr marL="228600" lvl="0" indent="-213677" algn="l" rtl="0">
              <a:lnSpc>
                <a:spcPct val="90000"/>
              </a:lnSpc>
              <a:spcBef>
                <a:spcPts val="1000"/>
              </a:spcBef>
              <a:spcAft>
                <a:spcPts val="0"/>
              </a:spcAft>
              <a:buClr>
                <a:schemeClr val="dk1"/>
              </a:buClr>
              <a:buSzPct val="100000"/>
              <a:buChar char="•"/>
            </a:pPr>
            <a:r>
              <a:rPr lang="en-GB" sz="3898" b="1"/>
              <a:t>French: </a:t>
            </a:r>
            <a:r>
              <a:rPr lang="en-GB" sz="3898"/>
              <a:t>Travel, weather, numbers, sports, animals, stories.</a:t>
            </a:r>
            <a:endParaRPr sz="3898"/>
          </a:p>
          <a:p>
            <a:pPr marL="228600" lvl="0" indent="-213677" algn="l" rtl="0">
              <a:lnSpc>
                <a:spcPct val="90000"/>
              </a:lnSpc>
              <a:spcBef>
                <a:spcPts val="1000"/>
              </a:spcBef>
              <a:spcAft>
                <a:spcPts val="0"/>
              </a:spcAft>
              <a:buClr>
                <a:schemeClr val="dk1"/>
              </a:buClr>
              <a:buSzPct val="100000"/>
              <a:buChar char="•"/>
            </a:pPr>
            <a:r>
              <a:rPr lang="en-GB" sz="3898" b="1"/>
              <a:t>Computing: </a:t>
            </a:r>
            <a:r>
              <a:rPr lang="en-GB" sz="3898"/>
              <a:t>Online Safety, Coding, animation, logo, micro-bits, writing for different purposes</a:t>
            </a:r>
            <a:endParaRPr/>
          </a:p>
          <a:p>
            <a:pPr marL="228600" lvl="0" indent="-77470" algn="l" rtl="0">
              <a:lnSpc>
                <a:spcPct val="90000"/>
              </a:lnSpc>
              <a:spcBef>
                <a:spcPts val="1000"/>
              </a:spcBef>
              <a:spcAft>
                <a:spcPts val="0"/>
              </a:spcAft>
              <a:buClr>
                <a:schemeClr val="dk1"/>
              </a:buClr>
              <a:buSzPct val="100000"/>
              <a:buNone/>
            </a:pPr>
            <a:endParaRPr/>
          </a:p>
        </p:txBody>
      </p:sp>
      <p:pic>
        <p:nvPicPr>
          <p:cNvPr id="150" name="Google Shape;150;p6" descr="BW"/>
          <p:cNvPicPr preferRelativeResize="0"/>
          <p:nvPr/>
        </p:nvPicPr>
        <p:blipFill rotWithShape="1">
          <a:blip r:embed="rId3">
            <a:alphaModFix/>
          </a:blip>
          <a:srcRect/>
          <a:stretch/>
        </p:blipFill>
        <p:spPr>
          <a:xfrm>
            <a:off x="10383022" y="1542972"/>
            <a:ext cx="1495425" cy="1323663"/>
          </a:xfrm>
          <a:prstGeom prst="rect">
            <a:avLst/>
          </a:prstGeom>
          <a:noFill/>
          <a:ln>
            <a:noFill/>
          </a:ln>
        </p:spPr>
      </p:pic>
      <p:pic>
        <p:nvPicPr>
          <p:cNvPr id="151" name="Google Shape;151;p6" descr="A close up of a logo&#10;&#10;Description generated with very high confidence"/>
          <p:cNvPicPr preferRelativeResize="0"/>
          <p:nvPr/>
        </p:nvPicPr>
        <p:blipFill rotWithShape="1">
          <a:blip r:embed="rId4">
            <a:alphaModFix/>
          </a:blip>
          <a:srcRect/>
          <a:stretch/>
        </p:blipFill>
        <p:spPr>
          <a:xfrm>
            <a:off x="178559" y="5744190"/>
            <a:ext cx="1025109" cy="1012617"/>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144517" y="3174033"/>
            <a:ext cx="1093190" cy="1121295"/>
          </a:xfrm>
          <a:prstGeom prst="rect">
            <a:avLst/>
          </a:prstGeom>
          <a:noFill/>
          <a:ln>
            <a:noFill/>
          </a:ln>
        </p:spPr>
      </p:pic>
      <p:pic>
        <p:nvPicPr>
          <p:cNvPr id="153" name="Google Shape;153;p6"/>
          <p:cNvPicPr preferRelativeResize="0"/>
          <p:nvPr/>
        </p:nvPicPr>
        <p:blipFill rotWithShape="1">
          <a:blip r:embed="rId6">
            <a:alphaModFix/>
          </a:blip>
          <a:srcRect/>
          <a:stretch/>
        </p:blipFill>
        <p:spPr>
          <a:xfrm>
            <a:off x="4819415" y="-10686"/>
            <a:ext cx="1048844" cy="1061335"/>
          </a:xfrm>
          <a:prstGeom prst="rect">
            <a:avLst/>
          </a:prstGeom>
          <a:noFill/>
          <a:ln>
            <a:noFill/>
          </a:ln>
        </p:spPr>
      </p:pic>
      <p:pic>
        <p:nvPicPr>
          <p:cNvPr id="154" name="Google Shape;154;p6" descr="A picture containing object&#10;&#10;Description generated with high confidence"/>
          <p:cNvPicPr preferRelativeResize="0"/>
          <p:nvPr/>
        </p:nvPicPr>
        <p:blipFill rotWithShape="1">
          <a:blip r:embed="rId7">
            <a:alphaModFix/>
          </a:blip>
          <a:srcRect/>
          <a:stretch/>
        </p:blipFill>
        <p:spPr>
          <a:xfrm rot="-60001">
            <a:off x="5939497" y="145667"/>
            <a:ext cx="2066145" cy="874428"/>
          </a:xfrm>
          <a:prstGeom prst="rect">
            <a:avLst/>
          </a:prstGeom>
          <a:noFill/>
          <a:ln>
            <a:noFill/>
          </a:ln>
        </p:spPr>
      </p:pic>
      <p:pic>
        <p:nvPicPr>
          <p:cNvPr id="155" name="Google Shape;155;p6"/>
          <p:cNvPicPr preferRelativeResize="0"/>
          <p:nvPr/>
        </p:nvPicPr>
        <p:blipFill rotWithShape="1">
          <a:blip r:embed="rId8">
            <a:alphaModFix/>
          </a:blip>
          <a:srcRect/>
          <a:stretch/>
        </p:blipFill>
        <p:spPr>
          <a:xfrm rot="-1980000">
            <a:off x="50281" y="1939334"/>
            <a:ext cx="1281660" cy="906500"/>
          </a:xfrm>
          <a:prstGeom prst="rect">
            <a:avLst/>
          </a:prstGeom>
          <a:noFill/>
          <a:ln>
            <a:noFill/>
          </a:ln>
        </p:spPr>
      </p:pic>
      <p:pic>
        <p:nvPicPr>
          <p:cNvPr id="156" name="Google Shape;156;p6"/>
          <p:cNvPicPr preferRelativeResize="0"/>
          <p:nvPr/>
        </p:nvPicPr>
        <p:blipFill rotWithShape="1">
          <a:blip r:embed="rId9">
            <a:alphaModFix/>
          </a:blip>
          <a:srcRect/>
          <a:stretch/>
        </p:blipFill>
        <p:spPr>
          <a:xfrm>
            <a:off x="153960" y="4347632"/>
            <a:ext cx="1074295" cy="1074295"/>
          </a:xfrm>
          <a:prstGeom prst="rect">
            <a:avLst/>
          </a:prstGeom>
          <a:noFill/>
          <a:ln>
            <a:noFill/>
          </a:ln>
        </p:spPr>
      </p:pic>
      <p:pic>
        <p:nvPicPr>
          <p:cNvPr id="157" name="Google Shape;157;p6" descr="A close up of a map&#10;&#10;Description generated with high confidence"/>
          <p:cNvPicPr preferRelativeResize="0"/>
          <p:nvPr/>
        </p:nvPicPr>
        <p:blipFill rotWithShape="1">
          <a:blip r:embed="rId10">
            <a:alphaModFix/>
          </a:blip>
          <a:srcRect/>
          <a:stretch/>
        </p:blipFill>
        <p:spPr>
          <a:xfrm>
            <a:off x="-4435" y="351069"/>
            <a:ext cx="1255763" cy="1260052"/>
          </a:xfrm>
          <a:prstGeom prst="rect">
            <a:avLst/>
          </a:prstGeom>
          <a:noFill/>
          <a:ln>
            <a:noFill/>
          </a:ln>
        </p:spPr>
      </p:pic>
      <p:pic>
        <p:nvPicPr>
          <p:cNvPr id="158" name="Google Shape;158;p6"/>
          <p:cNvPicPr preferRelativeResize="0"/>
          <p:nvPr/>
        </p:nvPicPr>
        <p:blipFill rotWithShape="1">
          <a:blip r:embed="rId11">
            <a:alphaModFix/>
          </a:blip>
          <a:srcRect/>
          <a:stretch/>
        </p:blipFill>
        <p:spPr>
          <a:xfrm>
            <a:off x="8709248" y="102797"/>
            <a:ext cx="1529912" cy="96017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1538</Words>
  <Application>Microsoft Office PowerPoint</Application>
  <PresentationFormat>Widescreen</PresentationFormat>
  <Paragraphs>129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Arimo</vt:lpstr>
      <vt:lpstr>Calibri</vt:lpstr>
      <vt:lpstr>Office Theme</vt:lpstr>
      <vt:lpstr>  Welcome to  Year Four</vt:lpstr>
      <vt:lpstr>Reading </vt:lpstr>
      <vt:lpstr>Reading at Home </vt:lpstr>
      <vt:lpstr>English</vt:lpstr>
      <vt:lpstr>Spelling patterns </vt:lpstr>
      <vt:lpstr>Maths topics:</vt:lpstr>
      <vt:lpstr>Year  4 Multiplication Table Check (MTC)</vt:lpstr>
      <vt:lpstr>Promoting a positive attitude to maths</vt:lpstr>
      <vt:lpstr>Other subjects</vt:lpstr>
      <vt:lpstr>PSHE This will provide pupils with a chance to discuss their feelings and opinions in a safe environment.  Being Me in my World Celebrating Difference Dreams and Goals Healthy Me Relationships Changing Me (Puberty)   Zones of Regulation  A scheme designed to support self-regulation and emotional control   </vt:lpstr>
      <vt:lpstr>Class charts</vt:lpstr>
      <vt:lpstr>PowerPoint Presentation</vt:lpstr>
      <vt:lpstr>PE  </vt:lpstr>
      <vt:lpstr>Uniform </vt:lpstr>
      <vt:lpstr>Home Learning </vt:lpstr>
      <vt:lpstr>Greek Day - Autumn Term</vt:lpstr>
      <vt:lpstr>Other trips and visitors</vt:lpstr>
      <vt:lpstr>Contacting Us</vt:lpstr>
      <vt:lpstr>Any questions?   Is there anything you would like to ask that we haven’t covered?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Four</dc:title>
  <dc:creator>Megan Francis</dc:creator>
  <cp:lastModifiedBy>User1</cp:lastModifiedBy>
  <cp:revision>1</cp:revision>
  <dcterms:created xsi:type="dcterms:W3CDTF">2018-09-25T13:45:29Z</dcterms:created>
  <dcterms:modified xsi:type="dcterms:W3CDTF">2025-09-26T14:38:13Z</dcterms:modified>
</cp:coreProperties>
</file>